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76" r:id="rId1"/>
  </p:sldMasterIdLst>
  <p:notesMasterIdLst>
    <p:notesMasterId r:id="rId44"/>
  </p:notesMasterIdLst>
  <p:sldIdLst>
    <p:sldId id="256" r:id="rId2"/>
    <p:sldId id="257" r:id="rId3"/>
    <p:sldId id="258" r:id="rId4"/>
    <p:sldId id="278" r:id="rId5"/>
    <p:sldId id="302" r:id="rId6"/>
    <p:sldId id="311" r:id="rId7"/>
    <p:sldId id="360" r:id="rId8"/>
    <p:sldId id="361" r:id="rId9"/>
    <p:sldId id="364" r:id="rId10"/>
    <p:sldId id="365" r:id="rId11"/>
    <p:sldId id="279" r:id="rId12"/>
    <p:sldId id="366" r:id="rId13"/>
    <p:sldId id="367" r:id="rId14"/>
    <p:sldId id="362" r:id="rId15"/>
    <p:sldId id="305" r:id="rId16"/>
    <p:sldId id="369" r:id="rId17"/>
    <p:sldId id="370" r:id="rId18"/>
    <p:sldId id="371" r:id="rId19"/>
    <p:sldId id="372" r:id="rId20"/>
    <p:sldId id="373" r:id="rId21"/>
    <p:sldId id="374" r:id="rId22"/>
    <p:sldId id="375" r:id="rId23"/>
    <p:sldId id="376" r:id="rId24"/>
    <p:sldId id="378" r:id="rId25"/>
    <p:sldId id="377" r:id="rId26"/>
    <p:sldId id="379" r:id="rId27"/>
    <p:sldId id="380" r:id="rId28"/>
    <p:sldId id="381" r:id="rId29"/>
    <p:sldId id="382" r:id="rId30"/>
    <p:sldId id="383" r:id="rId31"/>
    <p:sldId id="284" r:id="rId32"/>
    <p:sldId id="384" r:id="rId33"/>
    <p:sldId id="385" r:id="rId34"/>
    <p:sldId id="387" r:id="rId35"/>
    <p:sldId id="388" r:id="rId36"/>
    <p:sldId id="386" r:id="rId37"/>
    <p:sldId id="392" r:id="rId38"/>
    <p:sldId id="389" r:id="rId39"/>
    <p:sldId id="393" r:id="rId40"/>
    <p:sldId id="390" r:id="rId41"/>
    <p:sldId id="309" r:id="rId42"/>
    <p:sldId id="299" r:id="rId4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C441938A-7CEA-B54C-BF30-F350E00332B0}">
          <p14:sldIdLst>
            <p14:sldId id="256"/>
            <p14:sldId id="257"/>
            <p14:sldId id="258"/>
            <p14:sldId id="278"/>
            <p14:sldId id="302"/>
            <p14:sldId id="311"/>
            <p14:sldId id="360"/>
            <p14:sldId id="361"/>
            <p14:sldId id="364"/>
            <p14:sldId id="365"/>
            <p14:sldId id="279"/>
            <p14:sldId id="366"/>
            <p14:sldId id="367"/>
            <p14:sldId id="362"/>
            <p14:sldId id="305"/>
            <p14:sldId id="369"/>
            <p14:sldId id="370"/>
            <p14:sldId id="371"/>
            <p14:sldId id="372"/>
            <p14:sldId id="373"/>
            <p14:sldId id="374"/>
            <p14:sldId id="375"/>
            <p14:sldId id="376"/>
            <p14:sldId id="378"/>
            <p14:sldId id="377"/>
            <p14:sldId id="379"/>
            <p14:sldId id="380"/>
            <p14:sldId id="381"/>
            <p14:sldId id="382"/>
            <p14:sldId id="383"/>
            <p14:sldId id="284"/>
            <p14:sldId id="384"/>
            <p14:sldId id="385"/>
            <p14:sldId id="387"/>
            <p14:sldId id="388"/>
            <p14:sldId id="386"/>
            <p14:sldId id="392"/>
            <p14:sldId id="389"/>
            <p14:sldId id="393"/>
            <p14:sldId id="390"/>
            <p14:sldId id="309"/>
            <p14:sldId id="2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raví villegas" initials="yv" lastIdx="1" clrIdx="0">
    <p:extLst>
      <p:ext uri="{19B8F6BF-5375-455C-9EA6-DF929625EA0E}">
        <p15:presenceInfo xmlns:p15="http://schemas.microsoft.com/office/powerpoint/2012/main" userId="8384cbe213d60d5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404448"/>
    <a:srgbClr val="0085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Estilo medio 4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18"/>
    <p:restoredTop sz="93627"/>
  </p:normalViewPr>
  <p:slideViewPr>
    <p:cSldViewPr snapToGrid="0" snapToObjects="1">
      <p:cViewPr varScale="1">
        <p:scale>
          <a:sx n="61" d="100"/>
          <a:sy n="61" d="100"/>
        </p:scale>
        <p:origin x="692" y="56"/>
      </p:cViewPr>
      <p:guideLst/>
    </p:cSldViewPr>
  </p:slideViewPr>
  <p:outlineViewPr>
    <p:cViewPr>
      <p:scale>
        <a:sx n="33" d="100"/>
        <a:sy n="33" d="100"/>
      </p:scale>
      <p:origin x="0" y="-5184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1T21:53:56.523"/>
    </inkml:context>
    <inkml:brush xml:id="br0">
      <inkml:brushProperty name="width" value="0.05" units="cm"/>
      <inkml:brushProperty name="height" value="0.05" units="cm"/>
    </inkml:brush>
  </inkml:definitions>
  <inkml:trace contextRef="#ctx0" brushRef="#br0">0 1 24575,'0'19'0,"0"-4"0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1T21:53:57.207"/>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14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63392f1e7f_0_4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63392f1e7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9570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302671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500677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25190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43171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980352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1675593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788135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175422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704709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096901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339709a3a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6339709a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6316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413872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203299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826350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990119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559443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039859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531879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834135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4105054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133608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3392f1e7f_0_5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3392f1e7f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7813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6849039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540706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6950475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499830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917247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4161173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638459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72158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489188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659850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3212652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2488304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874900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s-ES_tradnl" dirty="0"/>
          </a:p>
        </p:txBody>
      </p:sp>
    </p:spTree>
    <p:extLst>
      <p:ext uri="{BB962C8B-B14F-4D97-AF65-F5344CB8AC3E}">
        <p14:creationId xmlns:p14="http://schemas.microsoft.com/office/powerpoint/2010/main" val="13805621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userDrawn="1">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FFFFFF"/>
              </a:solidFill>
              <a:latin typeface="Calibri"/>
              <a:ea typeface="Calibri"/>
              <a:cs typeface="Calibri"/>
              <a:sym typeface="Calibri"/>
            </a:endParaRPr>
          </a:p>
        </p:txBody>
      </p:sp>
      <p:pic>
        <p:nvPicPr>
          <p:cNvPr id="11" name="Google Shape;11;p2"/>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2"/>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4" name="Google Shape;14;p2"/>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rtl="0">
              <a:spcBef>
                <a:spcPts val="1000"/>
              </a:spcBef>
              <a:spcAft>
                <a:spcPts val="0"/>
              </a:spcAft>
              <a:buNone/>
              <a:defRPr sz="4800" b="1">
                <a:solidFill>
                  <a:srgbClr val="FFFFFF"/>
                </a:solidFill>
                <a:latin typeface="Calibri" panose="020F0502020204030204" pitchFamily="34" charset="0"/>
                <a:cs typeface="Calibri" panose="020F0502020204030204" pitchFamily="34" charset="0"/>
              </a:defRPr>
            </a:lvl1pPr>
            <a:lvl2pPr lvl="1" algn="r" rtl="0">
              <a:spcBef>
                <a:spcPts val="1000"/>
              </a:spcBef>
              <a:spcAft>
                <a:spcPts val="0"/>
              </a:spcAft>
              <a:buNone/>
              <a:defRPr sz="4800" b="1">
                <a:solidFill>
                  <a:srgbClr val="FFFFFF"/>
                </a:solidFill>
              </a:defRPr>
            </a:lvl2pPr>
            <a:lvl3pPr lvl="2" algn="r" rtl="0">
              <a:spcBef>
                <a:spcPts val="1000"/>
              </a:spcBef>
              <a:spcAft>
                <a:spcPts val="0"/>
              </a:spcAft>
              <a:buNone/>
              <a:defRPr sz="4800" b="1">
                <a:solidFill>
                  <a:srgbClr val="FFFFFF"/>
                </a:solidFill>
              </a:defRPr>
            </a:lvl3pPr>
            <a:lvl4pPr lvl="3" algn="r" rtl="0">
              <a:spcBef>
                <a:spcPts val="1000"/>
              </a:spcBef>
              <a:spcAft>
                <a:spcPts val="0"/>
              </a:spcAft>
              <a:buNone/>
              <a:defRPr sz="4800" b="1">
                <a:solidFill>
                  <a:srgbClr val="FFFFFF"/>
                </a:solidFill>
              </a:defRPr>
            </a:lvl4pPr>
            <a:lvl5pPr lvl="4" algn="r" rtl="0">
              <a:spcBef>
                <a:spcPts val="1000"/>
              </a:spcBef>
              <a:spcAft>
                <a:spcPts val="0"/>
              </a:spcAft>
              <a:buNone/>
              <a:defRPr sz="4800" b="1">
                <a:solidFill>
                  <a:srgbClr val="FFFFFF"/>
                </a:solidFill>
              </a:defRPr>
            </a:lvl5pPr>
            <a:lvl6pPr lvl="5" algn="r" rtl="0">
              <a:spcBef>
                <a:spcPts val="1000"/>
              </a:spcBef>
              <a:spcAft>
                <a:spcPts val="0"/>
              </a:spcAft>
              <a:buNone/>
              <a:defRPr sz="4800" b="1">
                <a:solidFill>
                  <a:srgbClr val="FFFFFF"/>
                </a:solidFill>
              </a:defRPr>
            </a:lvl6pPr>
            <a:lvl7pPr lvl="6" algn="r" rtl="0">
              <a:spcBef>
                <a:spcPts val="1000"/>
              </a:spcBef>
              <a:spcAft>
                <a:spcPts val="0"/>
              </a:spcAft>
              <a:buNone/>
              <a:defRPr sz="4800" b="1">
                <a:solidFill>
                  <a:srgbClr val="FFFFFF"/>
                </a:solidFill>
              </a:defRPr>
            </a:lvl7pPr>
            <a:lvl8pPr lvl="7" algn="r" rtl="0">
              <a:spcBef>
                <a:spcPts val="1000"/>
              </a:spcBef>
              <a:spcAft>
                <a:spcPts val="0"/>
              </a:spcAft>
              <a:buNone/>
              <a:defRPr sz="4800" b="1">
                <a:solidFill>
                  <a:srgbClr val="FFFFFF"/>
                </a:solidFill>
              </a:defRPr>
            </a:lvl8pPr>
            <a:lvl9pPr lvl="8" algn="r" rtl="0">
              <a:spcBef>
                <a:spcPts val="1000"/>
              </a:spcBef>
              <a:spcAft>
                <a:spcPts val="0"/>
              </a:spcAft>
              <a:buNone/>
              <a:defRPr sz="4800" b="1">
                <a:solidFill>
                  <a:srgbClr val="FFFFFF"/>
                </a:solidFill>
              </a:defRPr>
            </a:lvl9pPr>
          </a:lstStyle>
          <a:p>
            <a:endParaRPr/>
          </a:p>
        </p:txBody>
      </p:sp>
      <p:sp>
        <p:nvSpPr>
          <p:cNvPr id="7" name="Google Shape;13;p2">
            <a:extLst>
              <a:ext uri="{FF2B5EF4-FFF2-40B4-BE49-F238E27FC236}">
                <a16:creationId xmlns:a16="http://schemas.microsoft.com/office/drawing/2014/main" id="{64854533-8DCC-1C49-8946-547AD8D471A7}"/>
              </a:ext>
            </a:extLst>
          </p:cNvPr>
          <p:cNvSpPr txBox="1">
            <a:spLocks noGrp="1"/>
          </p:cNvSpPr>
          <p:nvPr>
            <p:ph type="title"/>
          </p:nvPr>
        </p:nvSpPr>
        <p:spPr>
          <a:xfrm>
            <a:off x="3993775" y="2487700"/>
            <a:ext cx="4894800" cy="2891100"/>
          </a:xfrm>
          <a:prstGeom prst="rect">
            <a:avLst/>
          </a:prstGeom>
        </p:spPr>
        <p:txBody>
          <a:bodyPr spcFirstLastPara="1" wrap="square" lIns="91425" tIns="45700" rIns="91425" bIns="45700" anchor="b" anchorCtr="0">
            <a:noAutofit/>
          </a:bodyPr>
          <a:lstStyle>
            <a:lvl1pPr lvl="0" algn="r" rtl="0">
              <a:spcBef>
                <a:spcPts val="0"/>
              </a:spcBef>
              <a:spcAft>
                <a:spcPts val="0"/>
              </a:spcAft>
              <a:buNone/>
              <a:defRPr sz="6600">
                <a:latin typeface="Calibri" panose="020F0502020204030204" pitchFamily="34" charset="0"/>
                <a:cs typeface="Calibri" panose="020F0502020204030204" pitchFamily="34" charset="0"/>
              </a:defRPr>
            </a:lvl1pPr>
            <a:lvl2pPr lvl="1" algn="r" rtl="0">
              <a:spcBef>
                <a:spcPts val="0"/>
              </a:spcBef>
              <a:spcAft>
                <a:spcPts val="0"/>
              </a:spcAft>
              <a:buNone/>
              <a:defRPr sz="5600"/>
            </a:lvl2pPr>
            <a:lvl3pPr lvl="2" algn="r" rtl="0">
              <a:spcBef>
                <a:spcPts val="0"/>
              </a:spcBef>
              <a:spcAft>
                <a:spcPts val="0"/>
              </a:spcAft>
              <a:buNone/>
              <a:defRPr sz="5600"/>
            </a:lvl3pPr>
            <a:lvl4pPr lvl="3" algn="r" rtl="0">
              <a:spcBef>
                <a:spcPts val="0"/>
              </a:spcBef>
              <a:spcAft>
                <a:spcPts val="0"/>
              </a:spcAft>
              <a:buNone/>
              <a:defRPr sz="5600"/>
            </a:lvl4pPr>
            <a:lvl5pPr lvl="4" algn="r" rtl="0">
              <a:spcBef>
                <a:spcPts val="0"/>
              </a:spcBef>
              <a:spcAft>
                <a:spcPts val="0"/>
              </a:spcAft>
              <a:buNone/>
              <a:defRPr sz="5600"/>
            </a:lvl5pPr>
            <a:lvl6pPr lvl="5" algn="r" rtl="0">
              <a:spcBef>
                <a:spcPts val="0"/>
              </a:spcBef>
              <a:spcAft>
                <a:spcPts val="0"/>
              </a:spcAft>
              <a:buNone/>
              <a:defRPr sz="5600"/>
            </a:lvl6pPr>
            <a:lvl7pPr lvl="6" algn="r" rtl="0">
              <a:spcBef>
                <a:spcPts val="0"/>
              </a:spcBef>
              <a:spcAft>
                <a:spcPts val="0"/>
              </a:spcAft>
              <a:buNone/>
              <a:defRPr sz="5600"/>
            </a:lvl7pPr>
            <a:lvl8pPr lvl="7" algn="r" rtl="0">
              <a:spcBef>
                <a:spcPts val="0"/>
              </a:spcBef>
              <a:spcAft>
                <a:spcPts val="0"/>
              </a:spcAft>
              <a:buNone/>
              <a:defRPr sz="5600"/>
            </a:lvl8pPr>
            <a:lvl9pPr lvl="8" algn="r" rtl="0">
              <a:spcBef>
                <a:spcPts val="0"/>
              </a:spcBef>
              <a:spcAft>
                <a:spcPts val="0"/>
              </a:spcAft>
              <a:buNone/>
              <a:defRPr sz="5600"/>
            </a:lvl9pPr>
          </a:lstStyle>
          <a:p>
            <a:endParaRPr lang="es-ES_tradnl"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ncabezado de sección 11">
  <p:cSld name="Encabezado de sección 11">
    <p:bg>
      <p:bgPr>
        <a:solidFill>
          <a:srgbClr val="6C7A8A"/>
        </a:solidFill>
        <a:effectLst/>
      </p:bgPr>
    </p:bg>
    <p:spTree>
      <p:nvGrpSpPr>
        <p:cNvPr id="1" name="Shape 77"/>
        <p:cNvGrpSpPr/>
        <p:nvPr/>
      </p:nvGrpSpPr>
      <p:grpSpPr>
        <a:xfrm>
          <a:off x="0" y="0"/>
          <a:ext cx="0" cy="0"/>
          <a:chOff x="0" y="0"/>
          <a:chExt cx="0" cy="0"/>
        </a:xfrm>
      </p:grpSpPr>
      <p:sp>
        <p:nvSpPr>
          <p:cNvPr id="78" name="Google Shape;78;p13"/>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dirty="0">
              <a:solidFill>
                <a:srgbClr val="FFFFFF"/>
              </a:solidFill>
              <a:latin typeface="Calibri"/>
              <a:ea typeface="Calibri"/>
              <a:cs typeface="Calibri"/>
              <a:sym typeface="Calibri"/>
            </a:endParaRPr>
          </a:p>
        </p:txBody>
      </p:sp>
      <p:pic>
        <p:nvPicPr>
          <p:cNvPr id="79" name="Google Shape;79;p13"/>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80" name="Google Shape;80;p13"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82" name="Google Shape;82;p13"/>
          <p:cNvSpPr txBox="1">
            <a:spLocks noGrp="1"/>
          </p:cNvSpPr>
          <p:nvPr>
            <p:ph type="title"/>
          </p:nvPr>
        </p:nvSpPr>
        <p:spPr>
          <a:xfrm>
            <a:off x="3004575" y="3476150"/>
            <a:ext cx="5995800" cy="1603200"/>
          </a:xfrm>
          <a:prstGeom prst="rect">
            <a:avLst/>
          </a:prstGeom>
          <a:solidFill>
            <a:srgbClr val="898B90">
              <a:alpha val="6830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CL" dirty="0"/>
          </a:p>
        </p:txBody>
      </p:sp>
    </p:spTree>
    <p:extLst>
      <p:ext uri="{BB962C8B-B14F-4D97-AF65-F5344CB8AC3E}">
        <p14:creationId xmlns:p14="http://schemas.microsoft.com/office/powerpoint/2010/main" val="1203142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8" name="Google Shape;18;p3"/>
          <p:cNvGrpSpPr/>
          <p:nvPr/>
        </p:nvGrpSpPr>
        <p:grpSpPr>
          <a:xfrm>
            <a:off x="0" y="-124"/>
            <a:ext cx="4853665" cy="5740374"/>
            <a:chOff x="0" y="-126"/>
            <a:chExt cx="4554438" cy="5386482"/>
          </a:xfrm>
        </p:grpSpPr>
        <p:sp>
          <p:nvSpPr>
            <p:cNvPr id="19" name="Google Shape;19;p3"/>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dirty="0">
                <a:solidFill>
                  <a:srgbClr val="FFFFFF"/>
                </a:solidFill>
                <a:latin typeface="Calibri"/>
                <a:ea typeface="Calibri"/>
                <a:cs typeface="Calibri"/>
                <a:sym typeface="Calibri"/>
              </a:endParaRPr>
            </a:p>
          </p:txBody>
        </p:sp>
        <p:pic>
          <p:nvPicPr>
            <p:cNvPr id="20" name="Google Shape;20;p3"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1" name="Google Shape;21;p3"/>
          <p:cNvSpPr txBox="1">
            <a:spLocks noGrp="1"/>
          </p:cNvSpPr>
          <p:nvPr>
            <p:ph type="title"/>
          </p:nvPr>
        </p:nvSpPr>
        <p:spPr>
          <a:xfrm>
            <a:off x="3004575" y="3476150"/>
            <a:ext cx="5995800" cy="1603200"/>
          </a:xfrm>
          <a:prstGeom prst="rect">
            <a:avLst/>
          </a:prstGeom>
          <a:solidFill>
            <a:srgbClr val="DE3075">
              <a:alpha val="64290"/>
            </a:srgbClr>
          </a:solidFill>
          <a:ln>
            <a:noFill/>
          </a:ln>
        </p:spPr>
        <p:txBody>
          <a:bodyPr spcFirstLastPara="1" wrap="square" lIns="91425" tIns="45700" rIns="91425" bIns="45700" anchor="t" anchorCtr="0">
            <a:noAutofit/>
          </a:bodyPr>
          <a:lstStyle>
            <a:lvl1pPr lvl="0" algn="r" rtl="0">
              <a:spcBef>
                <a:spcPts val="0"/>
              </a:spcBef>
              <a:spcAft>
                <a:spcPts val="0"/>
              </a:spcAft>
              <a:buNone/>
              <a:defRPr sz="5400">
                <a:latin typeface="Calibri" panose="020F0502020204030204" pitchFamily="34" charset="0"/>
                <a:cs typeface="Calibri" panose="020F0502020204030204" pitchFamily="34" charset="0"/>
              </a:defRPr>
            </a:lvl1pPr>
            <a:lvl2pPr lvl="1" algn="r" rtl="0">
              <a:spcBef>
                <a:spcPts val="0"/>
              </a:spcBef>
              <a:spcAft>
                <a:spcPts val="0"/>
              </a:spcAft>
              <a:buNone/>
              <a:defRPr sz="5400"/>
            </a:lvl2pPr>
            <a:lvl3pPr lvl="2" algn="r" rtl="0">
              <a:spcBef>
                <a:spcPts val="0"/>
              </a:spcBef>
              <a:spcAft>
                <a:spcPts val="0"/>
              </a:spcAft>
              <a:buNone/>
              <a:defRPr sz="5400"/>
            </a:lvl3pPr>
            <a:lvl4pPr lvl="3" algn="r" rtl="0">
              <a:spcBef>
                <a:spcPts val="0"/>
              </a:spcBef>
              <a:spcAft>
                <a:spcPts val="0"/>
              </a:spcAft>
              <a:buNone/>
              <a:defRPr sz="5400"/>
            </a:lvl4pPr>
            <a:lvl5pPr lvl="4" algn="r" rtl="0">
              <a:spcBef>
                <a:spcPts val="0"/>
              </a:spcBef>
              <a:spcAft>
                <a:spcPts val="0"/>
              </a:spcAft>
              <a:buNone/>
              <a:defRPr sz="5400"/>
            </a:lvl5pPr>
            <a:lvl6pPr lvl="5" algn="r" rtl="0">
              <a:spcBef>
                <a:spcPts val="0"/>
              </a:spcBef>
              <a:spcAft>
                <a:spcPts val="0"/>
              </a:spcAft>
              <a:buNone/>
              <a:defRPr sz="5400"/>
            </a:lvl6pPr>
            <a:lvl7pPr lvl="6" algn="r" rtl="0">
              <a:spcBef>
                <a:spcPts val="0"/>
              </a:spcBef>
              <a:spcAft>
                <a:spcPts val="0"/>
              </a:spcAft>
              <a:buNone/>
              <a:defRPr sz="5400"/>
            </a:lvl7pPr>
            <a:lvl8pPr lvl="7" algn="r" rtl="0">
              <a:spcBef>
                <a:spcPts val="0"/>
              </a:spcBef>
              <a:spcAft>
                <a:spcPts val="0"/>
              </a:spcAft>
              <a:buNone/>
              <a:defRPr sz="5400"/>
            </a:lvl8pPr>
            <a:lvl9pPr lvl="8" algn="r" rtl="0">
              <a:spcBef>
                <a:spcPts val="0"/>
              </a:spcBef>
              <a:spcAft>
                <a:spcPts val="0"/>
              </a:spcAft>
              <a:buNone/>
              <a:defRPr sz="5400"/>
            </a:lvl9pPr>
          </a:lstStyle>
          <a:p>
            <a:endParaRPr lang="es-ES_trad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1" preserve="1">
  <p:cSld name="Título y objetos 1">
    <p:spTree>
      <p:nvGrpSpPr>
        <p:cNvPr id="1" name="Shape 83"/>
        <p:cNvGrpSpPr/>
        <p:nvPr/>
      </p:nvGrpSpPr>
      <p:grpSpPr>
        <a:xfrm>
          <a:off x="0" y="0"/>
          <a:ext cx="0" cy="0"/>
          <a:chOff x="0" y="0"/>
          <a:chExt cx="0" cy="0"/>
        </a:xfrm>
      </p:grpSpPr>
      <p:sp>
        <p:nvSpPr>
          <p:cNvPr id="84" name="Google Shape;84;p1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85" name="Google Shape;85;p14"/>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 name="Google Shape;86;p14"/>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87;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0" name="Google Shape;90;p1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Tree>
    <p:extLst>
      <p:ext uri="{BB962C8B-B14F-4D97-AF65-F5344CB8AC3E}">
        <p14:creationId xmlns:p14="http://schemas.microsoft.com/office/powerpoint/2010/main" val="423579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2" userDrawn="1">
  <p:cSld name="OBJECT">
    <p:spTree>
      <p:nvGrpSpPr>
        <p:cNvPr id="1" name="Shape 91"/>
        <p:cNvGrpSpPr/>
        <p:nvPr/>
      </p:nvGrpSpPr>
      <p:grpSpPr>
        <a:xfrm>
          <a:off x="0" y="0"/>
          <a:ext cx="0" cy="0"/>
          <a:chOff x="0" y="0"/>
          <a:chExt cx="0" cy="0"/>
        </a:xfrm>
      </p:grpSpPr>
      <p:sp>
        <p:nvSpPr>
          <p:cNvPr id="93" name="Google Shape;93;p15"/>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 name="Google Shape;94;p15"/>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7" name="Google Shape;97;p15"/>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98" name="Google Shape;98;p1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id="{4F836A24-6D51-4D40-AB79-0230302D1457}"/>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1" name="Google Shape;87;p14">
            <a:extLst>
              <a:ext uri="{FF2B5EF4-FFF2-40B4-BE49-F238E27FC236}">
                <a16:creationId xmlns:a16="http://schemas.microsoft.com/office/drawing/2014/main" id="{3BFC4BEF-06F5-F149-88A2-FDD96288DC2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id="{0D7DAA7F-11AA-0147-9DA0-85C0C21C9491}"/>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4" userDrawn="1">
  <p:cSld name="OBJECT_1_1">
    <p:spTree>
      <p:nvGrpSpPr>
        <p:cNvPr id="1" name="Shape 107"/>
        <p:cNvGrpSpPr/>
        <p:nvPr/>
      </p:nvGrpSpPr>
      <p:grpSpPr>
        <a:xfrm>
          <a:off x="0" y="0"/>
          <a:ext cx="0" cy="0"/>
          <a:chOff x="0" y="0"/>
          <a:chExt cx="0" cy="0"/>
        </a:xfrm>
      </p:grpSpPr>
      <p:sp>
        <p:nvSpPr>
          <p:cNvPr id="109" name="Google Shape;109;p17"/>
          <p:cNvSpPr/>
          <p:nvPr/>
        </p:nvSpPr>
        <p:spPr>
          <a:xfrm>
            <a:off x="770850" y="212725"/>
            <a:ext cx="903600" cy="813000"/>
          </a:xfrm>
          <a:prstGeom prst="parallelogram">
            <a:avLst>
              <a:gd name="adj" fmla="val 45310"/>
            </a:avLst>
          </a:prstGeom>
          <a:solidFill>
            <a:srgbClr val="BE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17"/>
          <p:cNvSpPr/>
          <p:nvPr/>
        </p:nvSpPr>
        <p:spPr>
          <a:xfrm>
            <a:off x="146422" y="212725"/>
            <a:ext cx="903600" cy="813000"/>
          </a:xfrm>
          <a:prstGeom prst="parallelogram">
            <a:avLst>
              <a:gd name="adj" fmla="val 45310"/>
            </a:avLst>
          </a:prstGeom>
          <a:gradFill>
            <a:gsLst>
              <a:gs pos="0">
                <a:srgbClr val="FFFFFF"/>
              </a:gs>
              <a:gs pos="65000">
                <a:schemeClr val="accent3"/>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13" name="Google Shape;113;p17"/>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14" name="Google Shape;114;p17"/>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id="{66000D04-C10D-E74D-BD69-F15BCBCB23CB}"/>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id="{CFC8E6A0-23C5-B947-94E4-E744F76CED42}"/>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id="{7597FF83-28B2-D447-8C51-BAB390C7D7B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6" userDrawn="1">
  <p:cSld name="OBJECT_1_1_1_1">
    <p:spTree>
      <p:nvGrpSpPr>
        <p:cNvPr id="1" name="Shape 123"/>
        <p:cNvGrpSpPr/>
        <p:nvPr/>
      </p:nvGrpSpPr>
      <p:grpSpPr>
        <a:xfrm>
          <a:off x="0" y="0"/>
          <a:ext cx="0" cy="0"/>
          <a:chOff x="0" y="0"/>
          <a:chExt cx="0" cy="0"/>
        </a:xfrm>
      </p:grpSpPr>
      <p:sp>
        <p:nvSpPr>
          <p:cNvPr id="125" name="Google Shape;125;p19"/>
          <p:cNvSpPr/>
          <p:nvPr/>
        </p:nvSpPr>
        <p:spPr>
          <a:xfrm>
            <a:off x="770850" y="212725"/>
            <a:ext cx="903600" cy="813000"/>
          </a:xfrm>
          <a:prstGeom prst="parallelogram">
            <a:avLst>
              <a:gd name="adj" fmla="val 4531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19"/>
          <p:cNvSpPr/>
          <p:nvPr/>
        </p:nvSpPr>
        <p:spPr>
          <a:xfrm>
            <a:off x="146422" y="212725"/>
            <a:ext cx="903600" cy="813000"/>
          </a:xfrm>
          <a:prstGeom prst="parallelogram">
            <a:avLst>
              <a:gd name="adj" fmla="val 45310"/>
            </a:avLst>
          </a:prstGeom>
          <a:gradFill>
            <a:gsLst>
              <a:gs pos="0">
                <a:srgbClr val="FFFFFF"/>
              </a:gs>
              <a:gs pos="65000">
                <a:schemeClr val="lt2"/>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29" name="Google Shape;129;p19"/>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30" name="Google Shape;130;p19"/>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id="{F9F64A49-AA15-AD43-B19D-23A4EB8DE7D9}"/>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id="{C0378FBE-0A93-5149-B627-D48D44139BE0}"/>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id="{BA47B549-B97C-0241-A1C4-9A8B97970C78}"/>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7" userDrawn="1">
  <p:cSld name="OBJECT_1_1_1_1_1">
    <p:spTree>
      <p:nvGrpSpPr>
        <p:cNvPr id="1" name="Shape 131"/>
        <p:cNvGrpSpPr/>
        <p:nvPr/>
      </p:nvGrpSpPr>
      <p:grpSpPr>
        <a:xfrm>
          <a:off x="0" y="0"/>
          <a:ext cx="0" cy="0"/>
          <a:chOff x="0" y="0"/>
          <a:chExt cx="0" cy="0"/>
        </a:xfrm>
      </p:grpSpPr>
      <p:sp>
        <p:nvSpPr>
          <p:cNvPr id="133" name="Google Shape;133;p20"/>
          <p:cNvSpPr/>
          <p:nvPr/>
        </p:nvSpPr>
        <p:spPr>
          <a:xfrm>
            <a:off x="770850" y="212725"/>
            <a:ext cx="903600" cy="813000"/>
          </a:xfrm>
          <a:prstGeom prst="parallelogram">
            <a:avLst>
              <a:gd name="adj" fmla="val 45310"/>
            </a:avLst>
          </a:prstGeom>
          <a:solidFill>
            <a:srgbClr val="1728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34;p20"/>
          <p:cNvSpPr/>
          <p:nvPr/>
        </p:nvSpPr>
        <p:spPr>
          <a:xfrm>
            <a:off x="146422" y="212725"/>
            <a:ext cx="903600" cy="813000"/>
          </a:xfrm>
          <a:prstGeom prst="parallelogram">
            <a:avLst>
              <a:gd name="adj" fmla="val 45310"/>
            </a:avLst>
          </a:prstGeom>
          <a:gradFill>
            <a:gsLst>
              <a:gs pos="0">
                <a:srgbClr val="FFFFFF"/>
              </a:gs>
              <a:gs pos="65000">
                <a:schemeClr val="dk1"/>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37" name="Google Shape;137;p20"/>
          <p:cNvPicPr preferRelativeResize="0"/>
          <p:nvPr/>
        </p:nvPicPr>
        <p:blipFill>
          <a:blip r:embed="rId2">
            <a:alphaModFix/>
          </a:blip>
          <a:stretch>
            <a:fillRect/>
          </a:stretch>
        </p:blipFill>
        <p:spPr>
          <a:xfrm>
            <a:off x="6179349" y="389413"/>
            <a:ext cx="2746703" cy="459625"/>
          </a:xfrm>
          <a:prstGeom prst="rect">
            <a:avLst/>
          </a:prstGeom>
          <a:noFill/>
          <a:ln>
            <a:noFill/>
          </a:ln>
        </p:spPr>
      </p:pic>
      <p:sp>
        <p:nvSpPr>
          <p:cNvPr id="138" name="Google Shape;138;p20"/>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id="{E0CD6B66-0C30-4048-97AF-E49807E1713D}"/>
              </a:ext>
            </a:extLst>
          </p:cNvPr>
          <p:cNvSpPr/>
          <p:nvPr userDrawn="1"/>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Bebas Neue" panose="020B0606020202050201" pitchFamily="34" charset="77"/>
            </a:endParaRPr>
          </a:p>
        </p:txBody>
      </p:sp>
      <p:sp>
        <p:nvSpPr>
          <p:cNvPr id="10" name="Google Shape;87;p14">
            <a:extLst>
              <a:ext uri="{FF2B5EF4-FFF2-40B4-BE49-F238E27FC236}">
                <a16:creationId xmlns:a16="http://schemas.microsoft.com/office/drawing/2014/main" id="{365FB017-8A73-7641-8A9B-C117A1F567E2}"/>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id="{E6E8C38B-248D-584C-A0CD-95E147EA7E16}"/>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chemeClr val="bg2"/>
        </a:solidFill>
        <a:effectLst/>
      </p:bgPr>
    </p:bg>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C7D9485-9D22-5647-86A2-61337F2EBDAC}"/>
              </a:ext>
            </a:extLst>
          </p:cNvPr>
          <p:cNvSpPr>
            <a:spLocks noGrp="1"/>
          </p:cNvSpPr>
          <p:nvPr>
            <p:ph type="body" sz="quarter" idx="11"/>
          </p:nvPr>
        </p:nvSpPr>
        <p:spPr>
          <a:xfrm>
            <a:off x="560387" y="2634922"/>
            <a:ext cx="8023225" cy="2275770"/>
          </a:xfrm>
          <a:prstGeom prst="rect">
            <a:avLst/>
          </a:prstGeom>
        </p:spPr>
        <p:txBody>
          <a:bodyPr anchor="ctr"/>
          <a:lstStyle>
            <a:lvl1pPr marL="50800" indent="0" algn="ctr">
              <a:buNone/>
              <a:defRPr sz="4000">
                <a:solidFill>
                  <a:schemeClr val="bg1"/>
                </a:solidFill>
                <a:latin typeface="Calibri" panose="020F0502020204030204" pitchFamily="34" charset="0"/>
                <a:cs typeface="Calibri" panose="020F0502020204030204" pitchFamily="34" charset="0"/>
              </a:defRPr>
            </a:lvl1pPr>
          </a:lstStyle>
          <a:p>
            <a:pPr lvl="0"/>
            <a:endParaRPr lang="es-ES_tradnl" dirty="0"/>
          </a:p>
        </p:txBody>
      </p:sp>
      <p:pic>
        <p:nvPicPr>
          <p:cNvPr id="6" name="Google Shape;12;p2">
            <a:extLst>
              <a:ext uri="{FF2B5EF4-FFF2-40B4-BE49-F238E27FC236}">
                <a16:creationId xmlns:a16="http://schemas.microsoft.com/office/drawing/2014/main" id="{0D343A73-BC54-BF4C-A259-A0C913A07BC0}"/>
              </a:ext>
            </a:extLst>
          </p:cNvPr>
          <p:cNvPicPr preferRelativeResize="0"/>
          <p:nvPr userDrawn="1"/>
        </p:nvPicPr>
        <p:blipFill rotWithShape="1">
          <a:blip r:embed="rId2">
            <a:alphaModFix/>
          </a:blip>
          <a:srcRect/>
          <a:stretch/>
        </p:blipFill>
        <p:spPr>
          <a:xfrm>
            <a:off x="6179349" y="392750"/>
            <a:ext cx="2759037" cy="459625"/>
          </a:xfrm>
          <a:prstGeom prst="rect">
            <a:avLst/>
          </a:prstGeom>
          <a:noFill/>
          <a:ln>
            <a:noFill/>
          </a:ln>
        </p:spPr>
      </p:pic>
      <p:sp>
        <p:nvSpPr>
          <p:cNvPr id="10" name="Marcador de texto 4">
            <a:extLst>
              <a:ext uri="{FF2B5EF4-FFF2-40B4-BE49-F238E27FC236}">
                <a16:creationId xmlns:a16="http://schemas.microsoft.com/office/drawing/2014/main" id="{A2F63D34-FBAE-5442-A997-D0933D828667}"/>
              </a:ext>
            </a:extLst>
          </p:cNvPr>
          <p:cNvSpPr>
            <a:spLocks noGrp="1"/>
          </p:cNvSpPr>
          <p:nvPr>
            <p:ph type="body" sz="quarter" idx="12"/>
          </p:nvPr>
        </p:nvSpPr>
        <p:spPr>
          <a:xfrm>
            <a:off x="560387" y="1632286"/>
            <a:ext cx="8023225" cy="665749"/>
          </a:xfrm>
          <a:prstGeom prst="rect">
            <a:avLst/>
          </a:prstGeom>
          <a:solidFill>
            <a:schemeClr val="accent1"/>
          </a:solidFill>
        </p:spPr>
        <p:txBody>
          <a:bodyPr/>
          <a:lstStyle>
            <a:lvl1pPr marL="50800" indent="0" algn="ctr">
              <a:buNone/>
              <a:defRPr sz="2800">
                <a:solidFill>
                  <a:schemeClr val="bg1"/>
                </a:solidFill>
                <a:latin typeface="Calibri" panose="020F0502020204030204" pitchFamily="34" charset="0"/>
                <a:cs typeface="Calibri" panose="020F0502020204030204" pitchFamily="34" charset="0"/>
              </a:defRPr>
            </a:lvl1pPr>
          </a:lstStyle>
          <a:p>
            <a:pPr lvl="0"/>
            <a:endParaRPr lang="es-ES_tradnl" dirty="0"/>
          </a:p>
        </p:txBody>
      </p:sp>
      <p:sp>
        <p:nvSpPr>
          <p:cNvPr id="11" name="Google Shape;165;p24">
            <a:extLst>
              <a:ext uri="{FF2B5EF4-FFF2-40B4-BE49-F238E27FC236}">
                <a16:creationId xmlns:a16="http://schemas.microsoft.com/office/drawing/2014/main" id="{ED241A5B-D2F8-1D45-8F9D-D1D4B48E7814}"/>
              </a:ext>
            </a:extLst>
          </p:cNvPr>
          <p:cNvSpPr/>
          <p:nvPr userDrawn="1"/>
        </p:nvSpPr>
        <p:spPr>
          <a:xfrm>
            <a:off x="770850" y="212725"/>
            <a:ext cx="903600"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66;p24">
            <a:extLst>
              <a:ext uri="{FF2B5EF4-FFF2-40B4-BE49-F238E27FC236}">
                <a16:creationId xmlns:a16="http://schemas.microsoft.com/office/drawing/2014/main" id="{990F690A-789C-6740-B34D-11153A9BBDDB}"/>
              </a:ext>
            </a:extLst>
          </p:cNvPr>
          <p:cNvSpPr/>
          <p:nvPr userDrawn="1"/>
        </p:nvSpPr>
        <p:spPr>
          <a:xfrm>
            <a:off x="146422" y="212725"/>
            <a:ext cx="903600" cy="813000"/>
          </a:xfrm>
          <a:prstGeom prst="parallelogram">
            <a:avLst>
              <a:gd name="adj" fmla="val 45310"/>
            </a:avLst>
          </a:prstGeom>
          <a:gradFill>
            <a:gsLst>
              <a:gs pos="0">
                <a:schemeClr val="bg2"/>
              </a:gs>
              <a:gs pos="65000">
                <a:schemeClr val="bg1"/>
              </a:gs>
              <a:gs pos="100000">
                <a:schemeClr val="bg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84;p14">
            <a:extLst>
              <a:ext uri="{FF2B5EF4-FFF2-40B4-BE49-F238E27FC236}">
                <a16:creationId xmlns:a16="http://schemas.microsoft.com/office/drawing/2014/main" id="{7FF938C0-C0B1-8543-A7DC-F3B0AA5BE94F}"/>
              </a:ext>
            </a:extLst>
          </p:cNvPr>
          <p:cNvSpPr/>
          <p:nvPr userDrawn="1"/>
        </p:nvSpPr>
        <p:spPr>
          <a:xfrm>
            <a:off x="1372975" y="212725"/>
            <a:ext cx="4806374" cy="813000"/>
          </a:xfrm>
          <a:prstGeom prst="parallelogram">
            <a:avLst>
              <a:gd name="adj" fmla="val 45310"/>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s-CL">
              <a:latin typeface="Bebas Neue" panose="020B0606020202050201" pitchFamily="34" charset="77"/>
            </a:endParaRPr>
          </a:p>
        </p:txBody>
      </p:sp>
      <p:sp>
        <p:nvSpPr>
          <p:cNvPr id="15" name="Google Shape;87;p14">
            <a:extLst>
              <a:ext uri="{FF2B5EF4-FFF2-40B4-BE49-F238E27FC236}">
                <a16:creationId xmlns:a16="http://schemas.microsoft.com/office/drawing/2014/main" id="{D9228F07-B61E-0645-862B-247F10F5B15E}"/>
              </a:ext>
            </a:extLst>
          </p:cNvPr>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solidFill>
                  <a:schemeClr val="accent1"/>
                </a:solidFill>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Tree>
    <p:extLst>
      <p:ext uri="{BB962C8B-B14F-4D97-AF65-F5344CB8AC3E}">
        <p14:creationId xmlns:p14="http://schemas.microsoft.com/office/powerpoint/2010/main" val="359457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n blanco" type="blank" preserve="1">
  <p:cSld name="1_En blanco">
    <p:spTree>
      <p:nvGrpSpPr>
        <p:cNvPr id="1" name="Shape 205"/>
        <p:cNvGrpSpPr/>
        <p:nvPr/>
      </p:nvGrpSpPr>
      <p:grpSpPr>
        <a:xfrm>
          <a:off x="0" y="0"/>
          <a:ext cx="0" cy="0"/>
          <a:chOff x="0" y="0"/>
          <a:chExt cx="0" cy="0"/>
        </a:xfrm>
      </p:grpSpPr>
      <p:sp>
        <p:nvSpPr>
          <p:cNvPr id="4" name="Google Shape;7;p1">
            <a:extLst>
              <a:ext uri="{FF2B5EF4-FFF2-40B4-BE49-F238E27FC236}">
                <a16:creationId xmlns:a16="http://schemas.microsoft.com/office/drawing/2014/main" id="{FCAE1A83-104E-8B4E-949F-BE3A9ADE6BA0}"/>
              </a:ext>
            </a:extLst>
          </p:cNvPr>
          <p:cNvSpPr txBox="1">
            <a:spLocks/>
          </p:cNvSpPr>
          <p:nvPr userDrawn="1"/>
        </p:nvSpPr>
        <p:spPr>
          <a:xfrm>
            <a:off x="6915150" y="6356351"/>
            <a:ext cx="20574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Tree>
    <p:extLst>
      <p:ext uri="{BB962C8B-B14F-4D97-AF65-F5344CB8AC3E}">
        <p14:creationId xmlns:p14="http://schemas.microsoft.com/office/powerpoint/2010/main" val="977814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dirty="0"/>
          </a:p>
        </p:txBody>
      </p:sp>
      <p:sp>
        <p:nvSpPr>
          <p:cNvPr id="7" name="Google Shape;7;p1"/>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i="0" u="none" strike="noStrike" cap="none">
                <a:solidFill>
                  <a:srgbClr val="6C7A8A"/>
                </a:solidFill>
                <a:latin typeface="Calibri" panose="020F0502020204030204" pitchFamily="34" charset="0"/>
                <a:ea typeface="Roboto Mono"/>
                <a:cs typeface="Calibri" panose="020F0502020204030204" pitchFamily="34" charset="0"/>
                <a:sym typeface="Roboto Mono"/>
              </a:defRPr>
            </a:lvl1pPr>
            <a:lvl2pPr marL="0" marR="0" lvl="1" indent="0" algn="r" rtl="0">
              <a:spcBef>
                <a:spcPts val="0"/>
              </a:spcBef>
              <a:buNone/>
              <a:defRPr sz="1200" i="0" u="none" strike="noStrike" cap="none">
                <a:solidFill>
                  <a:srgbClr val="6C7A8A"/>
                </a:solidFill>
                <a:latin typeface="Roboto Mono"/>
                <a:ea typeface="Roboto Mono"/>
                <a:cs typeface="Roboto Mono"/>
                <a:sym typeface="Roboto Mono"/>
              </a:defRPr>
            </a:lvl2pPr>
            <a:lvl3pPr marL="0" marR="0" lvl="2" indent="0" algn="r" rtl="0">
              <a:spcBef>
                <a:spcPts val="0"/>
              </a:spcBef>
              <a:buNone/>
              <a:defRPr sz="1200" i="0" u="none" strike="noStrike" cap="none">
                <a:solidFill>
                  <a:srgbClr val="6C7A8A"/>
                </a:solidFill>
                <a:latin typeface="Roboto Mono"/>
                <a:ea typeface="Roboto Mono"/>
                <a:cs typeface="Roboto Mono"/>
                <a:sym typeface="Roboto Mono"/>
              </a:defRPr>
            </a:lvl3pPr>
            <a:lvl4pPr marL="0" marR="0" lvl="3" indent="0" algn="r" rtl="0">
              <a:spcBef>
                <a:spcPts val="0"/>
              </a:spcBef>
              <a:buNone/>
              <a:defRPr sz="1200" i="0" u="none" strike="noStrike" cap="none">
                <a:solidFill>
                  <a:srgbClr val="6C7A8A"/>
                </a:solidFill>
                <a:latin typeface="Roboto Mono"/>
                <a:ea typeface="Roboto Mono"/>
                <a:cs typeface="Roboto Mono"/>
                <a:sym typeface="Roboto Mono"/>
              </a:defRPr>
            </a:lvl4pPr>
            <a:lvl5pPr marL="0" marR="0" lvl="4" indent="0" algn="r" rtl="0">
              <a:spcBef>
                <a:spcPts val="0"/>
              </a:spcBef>
              <a:buNone/>
              <a:defRPr sz="1200" i="0" u="none" strike="noStrike" cap="none">
                <a:solidFill>
                  <a:srgbClr val="6C7A8A"/>
                </a:solidFill>
                <a:latin typeface="Roboto Mono"/>
                <a:ea typeface="Roboto Mono"/>
                <a:cs typeface="Roboto Mono"/>
                <a:sym typeface="Roboto Mono"/>
              </a:defRPr>
            </a:lvl5pPr>
            <a:lvl6pPr marL="0" marR="0" lvl="5" indent="0" algn="r" rtl="0">
              <a:spcBef>
                <a:spcPts val="0"/>
              </a:spcBef>
              <a:buNone/>
              <a:defRPr sz="1200" i="0" u="none" strike="noStrike" cap="none">
                <a:solidFill>
                  <a:srgbClr val="6C7A8A"/>
                </a:solidFill>
                <a:latin typeface="Roboto Mono"/>
                <a:ea typeface="Roboto Mono"/>
                <a:cs typeface="Roboto Mono"/>
                <a:sym typeface="Roboto Mono"/>
              </a:defRPr>
            </a:lvl6pPr>
            <a:lvl7pPr marL="0" marR="0" lvl="6" indent="0" algn="r" rtl="0">
              <a:spcBef>
                <a:spcPts val="0"/>
              </a:spcBef>
              <a:buNone/>
              <a:defRPr sz="1200" i="0" u="none" strike="noStrike" cap="none">
                <a:solidFill>
                  <a:srgbClr val="6C7A8A"/>
                </a:solidFill>
                <a:latin typeface="Roboto Mono"/>
                <a:ea typeface="Roboto Mono"/>
                <a:cs typeface="Roboto Mono"/>
                <a:sym typeface="Roboto Mono"/>
              </a:defRPr>
            </a:lvl7pPr>
            <a:lvl8pPr marL="0" marR="0" lvl="7" indent="0" algn="r" rtl="0">
              <a:spcBef>
                <a:spcPts val="0"/>
              </a:spcBef>
              <a:buNone/>
              <a:defRPr sz="1200" i="0" u="none" strike="noStrike" cap="none">
                <a:solidFill>
                  <a:srgbClr val="6C7A8A"/>
                </a:solidFill>
                <a:latin typeface="Roboto Mono"/>
                <a:ea typeface="Roboto Mono"/>
                <a:cs typeface="Roboto Mono"/>
                <a:sym typeface="Roboto Mono"/>
              </a:defRPr>
            </a:lvl8pPr>
            <a:lvl9pPr marL="0" marR="0" lvl="8" indent="0" algn="r" rtl="0">
              <a:spcBef>
                <a:spcPts val="0"/>
              </a:spcBef>
              <a:buNone/>
              <a:defRPr sz="1200" i="0" u="none" strike="noStrike" cap="none">
                <a:solidFill>
                  <a:srgbClr val="6C7A8A"/>
                </a:solidFill>
                <a:latin typeface="Roboto Mono"/>
                <a:ea typeface="Roboto Mono"/>
                <a:cs typeface="Roboto Mono"/>
                <a:sym typeface="Roboto Mono"/>
              </a:defRPr>
            </a:lvl9pPr>
          </a:lstStyle>
          <a:p>
            <a:fld id="{00000000-1234-1234-1234-123412341234}" type="slidenum">
              <a:rPr lang="en-US" smtClean="0"/>
              <a:pPr/>
              <a:t>‹Nº›</a:t>
            </a:fld>
            <a:endParaRPr lang="en-US" dirty="0"/>
          </a:p>
        </p:txBody>
      </p:sp>
      <p:sp>
        <p:nvSpPr>
          <p:cNvPr id="8" name="Google Shape;8;p1"/>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i="0" u="none" strike="noStrike" cap="none">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3000"/>
              <a:buFont typeface="Roboto Condensed"/>
              <a:buNone/>
              <a:defRPr sz="3000">
                <a:solidFill>
                  <a:srgbClr val="FFFFFF"/>
                </a:solidFill>
                <a:latin typeface="Roboto Condensed"/>
                <a:ea typeface="Roboto Condensed"/>
                <a:cs typeface="Roboto Condensed"/>
                <a:sym typeface="Roboto Condensed"/>
              </a:defRPr>
            </a:lvl9pPr>
          </a:lstStyle>
          <a:p>
            <a:endParaRPr lang="es-CL"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79" r:id="rId3"/>
    <p:sldLayoutId id="2147483661" r:id="rId4"/>
    <p:sldLayoutId id="2147483663" r:id="rId5"/>
    <p:sldLayoutId id="2147483665" r:id="rId6"/>
    <p:sldLayoutId id="2147483666" r:id="rId7"/>
    <p:sldLayoutId id="2147483678" r:id="rId8"/>
    <p:sldLayoutId id="2147483677" r:id="rId9"/>
    <p:sldLayoutId id="214748368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Roboto" panose="02000000000000000000" pitchFamily="2"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customXml" Target="../ink/ink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7.emf"/></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29.sv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31.sv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1.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41.png"/><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hyperlink" Target="https://docs.oracle.com/javase/7/docs/api/java/lang/String.html" TargetMode="Externa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hyperlink" Target="https://docs.oracle.com/javase/7/docs/api/java/lang/Math.html"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3" name="Google Shape;213;p30"/>
          <p:cNvSpPr txBox="1">
            <a:spLocks noGrp="1"/>
          </p:cNvSpPr>
          <p:nvPr>
            <p:ph type="subTitle" idx="1"/>
          </p:nvPr>
        </p:nvSpPr>
        <p:spPr>
          <a:xfrm>
            <a:off x="6386512" y="5620875"/>
            <a:ext cx="2502087" cy="873900"/>
          </a:xfrm>
          <a:prstGeom prst="roundRect">
            <a:avLst/>
          </a:prstGeom>
        </p:spPr>
        <p:txBody>
          <a:bodyPr spcFirstLastPara="1" wrap="square" lIns="91425" tIns="0" rIns="182875" bIns="0" anchor="t" anchorCtr="0">
            <a:noAutofit/>
          </a:bodyPr>
          <a:lstStyle/>
          <a:p>
            <a:pPr marL="0" lvl="0" indent="0" algn="ctr" rtl="0">
              <a:spcBef>
                <a:spcPts val="1000"/>
              </a:spcBef>
              <a:spcAft>
                <a:spcPts val="0"/>
              </a:spcAft>
              <a:buNone/>
            </a:pPr>
            <a:r>
              <a:rPr lang="es-ES_tradnl" sz="1800" noProof="0" dirty="0"/>
              <a:t>PGY2121-Desarrollo de Software y Escritorio</a:t>
            </a:r>
          </a:p>
        </p:txBody>
      </p:sp>
      <p:sp>
        <p:nvSpPr>
          <p:cNvPr id="212" name="Google Shape;212;p30"/>
          <p:cNvSpPr txBox="1">
            <a:spLocks noGrp="1"/>
          </p:cNvSpPr>
          <p:nvPr>
            <p:ph type="title"/>
          </p:nvPr>
        </p:nvSpPr>
        <p:spPr>
          <a:prstGeom prst="rect">
            <a:avLst/>
          </a:prstGeom>
        </p:spPr>
        <p:txBody>
          <a:bodyPr spcFirstLastPara="1" wrap="square" lIns="91425" tIns="45700" rIns="91425" bIns="45700" anchor="b" anchorCtr="0">
            <a:noAutofit/>
          </a:bodyPr>
          <a:lstStyle/>
          <a:p>
            <a:pPr lvl="0"/>
            <a:r>
              <a:rPr lang="es-ES_tradnl" sz="3600" noProof="0" dirty="0"/>
              <a:t>Experiencia de Aprendizaje 2: Lenguaje de Programación, sintaxis y semántica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noProof="0" dirty="0"/>
              <a:t>Variables</a:t>
            </a:r>
          </a:p>
        </p:txBody>
      </p:sp>
      <p:sp>
        <p:nvSpPr>
          <p:cNvPr id="6" name="Rectángulo 5">
            <a:extLst>
              <a:ext uri="{FF2B5EF4-FFF2-40B4-BE49-F238E27FC236}">
                <a16:creationId xmlns:a16="http://schemas.microsoft.com/office/drawing/2014/main" id="{EE8B00A5-888D-4A43-847D-4ADB2C776453}"/>
              </a:ext>
            </a:extLst>
          </p:cNvPr>
          <p:cNvSpPr/>
          <p:nvPr/>
        </p:nvSpPr>
        <p:spPr>
          <a:xfrm>
            <a:off x="258417" y="1298833"/>
            <a:ext cx="8686800" cy="1754326"/>
          </a:xfrm>
          <a:prstGeom prst="rect">
            <a:avLst/>
          </a:prstGeom>
        </p:spPr>
        <p:txBody>
          <a:bodyPr wrap="square">
            <a:spAutoFit/>
          </a:bodyPr>
          <a:lstStyle/>
          <a:p>
            <a:pPr marL="342900" indent="-342900" algn="just">
              <a:lnSpc>
                <a:spcPct val="90000"/>
              </a:lnSpc>
              <a:buFont typeface="Arial" panose="020B0604020202020204" pitchFamily="34" charset="0"/>
              <a:buChar char="•"/>
            </a:pPr>
            <a:r>
              <a:rPr lang="es-ES_tradnl" sz="2000" dirty="0">
                <a:solidFill>
                  <a:srgbClr val="222222"/>
                </a:solidFill>
                <a:latin typeface="Calibri" panose="020F0502020204030204" pitchFamily="34" charset="0"/>
                <a:cs typeface="Calibri" panose="020F0502020204030204" pitchFamily="34" charset="0"/>
              </a:rPr>
              <a:t>Las </a:t>
            </a:r>
            <a:r>
              <a:rPr lang="es-ES_tradnl" sz="2000" b="1" dirty="0">
                <a:solidFill>
                  <a:srgbClr val="222222"/>
                </a:solidFill>
                <a:latin typeface="Calibri" panose="020F0502020204030204" pitchFamily="34" charset="0"/>
                <a:cs typeface="Calibri" panose="020F0502020204030204" pitchFamily="34" charset="0"/>
              </a:rPr>
              <a:t>variables locales</a:t>
            </a:r>
            <a:r>
              <a:rPr lang="es-ES_tradnl" sz="2000" dirty="0">
                <a:solidFill>
                  <a:srgbClr val="222222"/>
                </a:solidFill>
                <a:latin typeface="Calibri" panose="020F0502020204030204" pitchFamily="34" charset="0"/>
                <a:cs typeface="Calibri" panose="020F0502020204030204" pitchFamily="34" charset="0"/>
              </a:rPr>
              <a:t> se usan para almacenar información de vida corta en un método (no persisten).</a:t>
            </a:r>
            <a:r>
              <a:rPr lang="en-US" sz="2000" dirty="0">
                <a:solidFill>
                  <a:srgbClr val="222222"/>
                </a:solidFill>
                <a:latin typeface="Calibri" panose="020F0502020204030204" pitchFamily="34" charset="0"/>
                <a:cs typeface="Calibri" panose="020F0502020204030204" pitchFamily="34" charset="0"/>
              </a:rPr>
              <a:t> </a:t>
            </a:r>
            <a:endParaRPr lang="en-US" sz="2000" dirty="0" smtClean="0">
              <a:solidFill>
                <a:srgbClr val="222222"/>
              </a:solidFill>
              <a:latin typeface="Calibri" panose="020F0502020204030204" pitchFamily="34" charset="0"/>
              <a:cs typeface="Calibri" panose="020F0502020204030204" pitchFamily="34" charset="0"/>
            </a:endParaRPr>
          </a:p>
          <a:p>
            <a:pPr marL="342900" indent="-342900" algn="just">
              <a:lnSpc>
                <a:spcPct val="90000"/>
              </a:lnSpc>
              <a:buFont typeface="Arial" panose="020B0604020202020204" pitchFamily="34" charset="0"/>
              <a:buChar char="•"/>
            </a:pPr>
            <a:r>
              <a:rPr lang="en-US" sz="2000" dirty="0" smtClean="0">
                <a:solidFill>
                  <a:srgbClr val="222222"/>
                </a:solidFill>
                <a:latin typeface="Calibri" panose="020F0502020204030204" pitchFamily="34" charset="0"/>
                <a:cs typeface="Calibri" panose="020F0502020204030204" pitchFamily="34" charset="0"/>
              </a:rPr>
              <a:t>Se </a:t>
            </a:r>
            <a:r>
              <a:rPr lang="es-ES_tradnl" sz="2000" dirty="0">
                <a:solidFill>
                  <a:srgbClr val="222222"/>
                </a:solidFill>
                <a:latin typeface="Calibri" panose="020F0502020204030204" pitchFamily="34" charset="0"/>
                <a:cs typeface="Calibri" panose="020F0502020204030204" pitchFamily="34" charset="0"/>
              </a:rPr>
              <a:t>declaran</a:t>
            </a:r>
            <a:r>
              <a:rPr lang="en-US" sz="2000" dirty="0">
                <a:solidFill>
                  <a:srgbClr val="222222"/>
                </a:solidFill>
                <a:latin typeface="Calibri" panose="020F0502020204030204" pitchFamily="34" charset="0"/>
                <a:cs typeface="Calibri" panose="020F0502020204030204" pitchFamily="34" charset="0"/>
              </a:rPr>
              <a:t> dentro del método y existen </a:t>
            </a:r>
            <a:r>
              <a:rPr lang="es-ES_tradnl" sz="2000" dirty="0">
                <a:solidFill>
                  <a:srgbClr val="222222"/>
                </a:solidFill>
                <a:latin typeface="Calibri" panose="020F0502020204030204" pitchFamily="34" charset="0"/>
                <a:cs typeface="Calibri" panose="020F0502020204030204" pitchFamily="34" charset="0"/>
              </a:rPr>
              <a:t>durante su ejecución, después de que el método termina, la variable local ya no existe y se pierden sus valores. </a:t>
            </a:r>
            <a:endParaRPr lang="es-ES_tradnl" sz="2000" dirty="0" smtClean="0">
              <a:solidFill>
                <a:srgbClr val="222222"/>
              </a:solidFill>
              <a:latin typeface="Calibri" panose="020F0502020204030204" pitchFamily="34" charset="0"/>
              <a:cs typeface="Calibri" panose="020F0502020204030204" pitchFamily="34" charset="0"/>
            </a:endParaRPr>
          </a:p>
          <a:p>
            <a:pPr marL="342900" indent="-342900" algn="just">
              <a:lnSpc>
                <a:spcPct val="90000"/>
              </a:lnSpc>
              <a:buFont typeface="Arial" panose="020B0604020202020204" pitchFamily="34" charset="0"/>
              <a:buChar char="•"/>
            </a:pPr>
            <a:r>
              <a:rPr lang="es-ES_tradnl" sz="2000" dirty="0" smtClean="0">
                <a:solidFill>
                  <a:srgbClr val="222222"/>
                </a:solidFill>
                <a:latin typeface="Calibri" panose="020F0502020204030204" pitchFamily="34" charset="0"/>
                <a:cs typeface="Calibri" panose="020F0502020204030204" pitchFamily="34" charset="0"/>
              </a:rPr>
              <a:t>Cada </a:t>
            </a:r>
            <a:r>
              <a:rPr lang="es-ES_tradnl" sz="2000" dirty="0">
                <a:solidFill>
                  <a:srgbClr val="222222"/>
                </a:solidFill>
                <a:latin typeface="Calibri" panose="020F0502020204030204" pitchFamily="34" charset="0"/>
                <a:cs typeface="Calibri" panose="020F0502020204030204" pitchFamily="34" charset="0"/>
              </a:rPr>
              <a:t>método puede acceder solo a sus propias variables locales y no a las de los otros métodos.</a:t>
            </a:r>
            <a:endParaRPr lang="es-CL" sz="2000" dirty="0">
              <a:solidFill>
                <a:srgbClr val="222222"/>
              </a:solidFill>
              <a:latin typeface="Calibri" panose="020F0502020204030204" pitchFamily="34" charset="0"/>
              <a:cs typeface="Calibri" panose="020F0502020204030204" pitchFamily="34" charset="0"/>
            </a:endParaRPr>
          </a:p>
        </p:txBody>
      </p:sp>
      <p:pic>
        <p:nvPicPr>
          <p:cNvPr id="36" name="Imagen 35">
            <a:extLst>
              <a:ext uri="{FF2B5EF4-FFF2-40B4-BE49-F238E27FC236}">
                <a16:creationId xmlns:a16="http://schemas.microsoft.com/office/drawing/2014/main" id="{C8F439C5-511A-234B-AD0E-3F79088B5547}"/>
              </a:ext>
            </a:extLst>
          </p:cNvPr>
          <p:cNvPicPr>
            <a:picLocks noChangeAspect="1"/>
          </p:cNvPicPr>
          <p:nvPr/>
        </p:nvPicPr>
        <p:blipFill>
          <a:blip r:embed="rId3"/>
          <a:stretch>
            <a:fillRect/>
          </a:stretch>
        </p:blipFill>
        <p:spPr>
          <a:xfrm>
            <a:off x="562665" y="3525451"/>
            <a:ext cx="8051800" cy="2514600"/>
          </a:xfrm>
          <a:prstGeom prst="rect">
            <a:avLst/>
          </a:prstGeom>
        </p:spPr>
      </p:pic>
    </p:spTree>
    <p:extLst>
      <p:ext uri="{BB962C8B-B14F-4D97-AF65-F5344CB8AC3E}">
        <p14:creationId xmlns:p14="http://schemas.microsoft.com/office/powerpoint/2010/main" val="3760532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noProof="0" dirty="0"/>
              <a:t>Modificadores de acceso</a:t>
            </a:r>
          </a:p>
        </p:txBody>
      </p:sp>
      <p:sp>
        <p:nvSpPr>
          <p:cNvPr id="2" name="Rectángulo 1">
            <a:extLst>
              <a:ext uri="{FF2B5EF4-FFF2-40B4-BE49-F238E27FC236}">
                <a16:creationId xmlns:a16="http://schemas.microsoft.com/office/drawing/2014/main" id="{F645A0E9-1F82-AA4D-9C7C-E5FFA149EDCB}"/>
              </a:ext>
            </a:extLst>
          </p:cNvPr>
          <p:cNvSpPr/>
          <p:nvPr/>
        </p:nvSpPr>
        <p:spPr>
          <a:xfrm>
            <a:off x="259550" y="1147705"/>
            <a:ext cx="8624899" cy="2554545"/>
          </a:xfrm>
          <a:prstGeom prst="rect">
            <a:avLst/>
          </a:prstGeom>
        </p:spPr>
        <p:txBody>
          <a:bodyPr wrap="square">
            <a:spAutoFit/>
          </a:bodyPr>
          <a:lstStyle/>
          <a:p>
            <a:pPr algn="just"/>
            <a:r>
              <a:rPr lang="es-CL" sz="2000" dirty="0" smtClean="0">
                <a:solidFill>
                  <a:srgbClr val="222222"/>
                </a:solidFill>
                <a:latin typeface="Calibri" panose="020F0502020204030204" pitchFamily="34" charset="0"/>
                <a:cs typeface="Calibri" panose="020F0502020204030204" pitchFamily="34" charset="0"/>
              </a:rPr>
              <a:t>La mayoría de las declaraciones de atributos (variables de instancia) van precedidas por la palabra clave </a:t>
            </a:r>
            <a:r>
              <a:rPr lang="es-CL" sz="2000" b="1" dirty="0" smtClean="0">
                <a:solidFill>
                  <a:srgbClr val="222222"/>
                </a:solidFill>
                <a:latin typeface="Calibri" panose="020F0502020204030204" pitchFamily="34" charset="0"/>
                <a:cs typeface="Calibri" panose="020F0502020204030204" pitchFamily="34" charset="0"/>
              </a:rPr>
              <a:t>private</a:t>
            </a:r>
            <a:r>
              <a:rPr lang="es-CL" sz="2000" dirty="0" smtClean="0">
                <a:solidFill>
                  <a:srgbClr val="222222"/>
                </a:solidFill>
                <a:latin typeface="Calibri" panose="020F0502020204030204" pitchFamily="34" charset="0"/>
                <a:cs typeface="Calibri" panose="020F0502020204030204" pitchFamily="34" charset="0"/>
              </a:rPr>
              <a:t>. Al igual que </a:t>
            </a:r>
            <a:r>
              <a:rPr lang="es-CL" sz="2000" b="1" dirty="0" smtClean="0">
                <a:solidFill>
                  <a:srgbClr val="222222"/>
                </a:solidFill>
                <a:latin typeface="Calibri" panose="020F0502020204030204" pitchFamily="34" charset="0"/>
                <a:cs typeface="Calibri" panose="020F0502020204030204" pitchFamily="34" charset="0"/>
              </a:rPr>
              <a:t>public</a:t>
            </a:r>
            <a:r>
              <a:rPr lang="es-CL" sz="2000" dirty="0" smtClean="0">
                <a:solidFill>
                  <a:srgbClr val="222222"/>
                </a:solidFill>
                <a:latin typeface="Calibri" panose="020F0502020204030204" pitchFamily="34" charset="0"/>
                <a:cs typeface="Calibri" panose="020F0502020204030204" pitchFamily="34" charset="0"/>
              </a:rPr>
              <a:t>, la palabra clave private es un </a:t>
            </a:r>
            <a:r>
              <a:rPr lang="es-CL" sz="2000" b="1" dirty="0" smtClean="0">
                <a:solidFill>
                  <a:srgbClr val="222222"/>
                </a:solidFill>
                <a:latin typeface="Calibri" panose="020F0502020204030204" pitchFamily="34" charset="0"/>
                <a:cs typeface="Calibri" panose="020F0502020204030204" pitchFamily="34" charset="0"/>
              </a:rPr>
              <a:t>modificador de acceso</a:t>
            </a:r>
            <a:r>
              <a:rPr lang="es-CL" sz="2000" dirty="0" smtClean="0">
                <a:solidFill>
                  <a:srgbClr val="222222"/>
                </a:solidFill>
                <a:latin typeface="Calibri" panose="020F0502020204030204" pitchFamily="34" charset="0"/>
                <a:cs typeface="Calibri" panose="020F0502020204030204" pitchFamily="34" charset="0"/>
              </a:rPr>
              <a:t>. </a:t>
            </a:r>
          </a:p>
          <a:p>
            <a:pPr algn="just"/>
            <a:endParaRPr lang="es-CL" sz="2000" dirty="0">
              <a:solidFill>
                <a:srgbClr val="222222"/>
              </a:solidFill>
              <a:latin typeface="Calibri" panose="020F0502020204030204" pitchFamily="34" charset="0"/>
              <a:cs typeface="Calibri" panose="020F0502020204030204" pitchFamily="34" charset="0"/>
            </a:endParaRPr>
          </a:p>
          <a:p>
            <a:pPr algn="just"/>
            <a:r>
              <a:rPr lang="es-CL" sz="2000" dirty="0" smtClean="0">
                <a:solidFill>
                  <a:srgbClr val="222222"/>
                </a:solidFill>
                <a:latin typeface="Calibri" panose="020F0502020204030204" pitchFamily="34" charset="0"/>
                <a:cs typeface="Calibri" panose="020F0502020204030204" pitchFamily="34" charset="0"/>
              </a:rPr>
              <a:t>Las variables o los métodos declarados con el modificador de acceso private son accesibles solo para los métodos de la clase en la que se declaran. Por lo tanto, la variable nombre solo puede utilizarse en los métodos de cada objeto de la clase Pizza</a:t>
            </a:r>
            <a:r>
              <a:rPr lang="es-ES_tradnl" sz="2000" dirty="0" smtClean="0">
                <a:solidFill>
                  <a:srgbClr val="222222"/>
                </a:solidFill>
                <a:latin typeface="Calibri" panose="020F0502020204030204" pitchFamily="34" charset="0"/>
                <a:cs typeface="Calibri" panose="020F0502020204030204" pitchFamily="34" charset="0"/>
              </a:rPr>
              <a:t>.</a:t>
            </a:r>
            <a:endParaRPr lang="es-ES_tradnl" sz="2000" dirty="0">
              <a:solidFill>
                <a:srgbClr val="222222"/>
              </a:solidFill>
              <a:latin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28EAB69F-16A0-FA42-BE35-BE631A3F5DBE}"/>
              </a:ext>
            </a:extLst>
          </p:cNvPr>
          <p:cNvPicPr>
            <a:picLocks noChangeAspect="1"/>
          </p:cNvPicPr>
          <p:nvPr/>
        </p:nvPicPr>
        <p:blipFill>
          <a:blip r:embed="rId3"/>
          <a:stretch>
            <a:fillRect/>
          </a:stretch>
        </p:blipFill>
        <p:spPr>
          <a:xfrm>
            <a:off x="672824" y="3825361"/>
            <a:ext cx="7480300" cy="2247900"/>
          </a:xfrm>
          <a:prstGeom prst="rect">
            <a:avLst/>
          </a:prstGeom>
        </p:spPr>
      </p:pic>
    </p:spTree>
    <p:extLst>
      <p:ext uri="{BB962C8B-B14F-4D97-AF65-F5344CB8AC3E}">
        <p14:creationId xmlns:p14="http://schemas.microsoft.com/office/powerpoint/2010/main" val="3828127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645A0E9-1F82-AA4D-9C7C-E5FFA149EDCB}"/>
              </a:ext>
            </a:extLst>
          </p:cNvPr>
          <p:cNvSpPr/>
          <p:nvPr/>
        </p:nvSpPr>
        <p:spPr>
          <a:xfrm>
            <a:off x="259550" y="1147705"/>
            <a:ext cx="8606153" cy="5016758"/>
          </a:xfrm>
          <a:prstGeom prst="rect">
            <a:avLst/>
          </a:prstGeom>
        </p:spPr>
        <p:txBody>
          <a:bodyPr wrap="square">
            <a:spAutoFit/>
          </a:bodyPr>
          <a:lstStyle/>
          <a:p>
            <a:pPr algn="just"/>
            <a:r>
              <a:rPr lang="es-ES_tradnl" sz="2000" dirty="0">
                <a:solidFill>
                  <a:srgbClr val="222222"/>
                </a:solidFill>
                <a:latin typeface="Calibri" panose="020F0502020204030204" pitchFamily="34" charset="0"/>
                <a:cs typeface="Calibri" panose="020F0502020204030204" pitchFamily="34" charset="0"/>
              </a:rPr>
              <a:t>Si la variable de instancia fuera public, cualquier otra clase que llama a los métodos de la clase podría ver los datos y hacer lo que quisiera con ellos, incluyendo establecer un valor no válido.</a:t>
            </a:r>
          </a:p>
          <a:p>
            <a:pPr algn="just"/>
            <a:endParaRPr lang="es-ES_tradnl" sz="2000" dirty="0">
              <a:solidFill>
                <a:srgbClr val="222222"/>
              </a:solidFill>
              <a:latin typeface="Calibri" panose="020F0502020204030204" pitchFamily="34" charset="0"/>
              <a:cs typeface="Calibri" panose="020F0502020204030204" pitchFamily="34" charset="0"/>
            </a:endParaRPr>
          </a:p>
          <a:p>
            <a:pPr algn="just"/>
            <a:endParaRPr lang="es-ES_tradnl" sz="2000" dirty="0">
              <a:solidFill>
                <a:srgbClr val="222222"/>
              </a:solidFill>
              <a:latin typeface="Calibri" panose="020F0502020204030204" pitchFamily="34" charset="0"/>
              <a:cs typeface="Calibri" panose="020F0502020204030204" pitchFamily="34" charset="0"/>
            </a:endParaRPr>
          </a:p>
          <a:p>
            <a:pPr algn="just"/>
            <a:r>
              <a:rPr lang="es-ES_tradnl" sz="2000" dirty="0">
                <a:solidFill>
                  <a:srgbClr val="222222"/>
                </a:solidFill>
                <a:latin typeface="Calibri" panose="020F0502020204030204" pitchFamily="34" charset="0"/>
                <a:cs typeface="Calibri" panose="020F0502020204030204" pitchFamily="34" charset="0"/>
              </a:rPr>
              <a:t>                                         </a:t>
            </a:r>
          </a:p>
          <a:p>
            <a:pPr algn="just"/>
            <a:endParaRPr lang="es-ES_tradnl" sz="2000" dirty="0">
              <a:solidFill>
                <a:srgbClr val="222222"/>
              </a:solidFill>
              <a:latin typeface="Calibri" panose="020F0502020204030204" pitchFamily="34" charset="0"/>
              <a:cs typeface="Calibri" panose="020F0502020204030204" pitchFamily="34" charset="0"/>
            </a:endParaRPr>
          </a:p>
          <a:p>
            <a:pPr algn="just"/>
            <a:endParaRPr lang="es-ES_tradnl" sz="2000" dirty="0">
              <a:solidFill>
                <a:srgbClr val="222222"/>
              </a:solidFill>
              <a:latin typeface="Calibri" panose="020F0502020204030204" pitchFamily="34" charset="0"/>
              <a:cs typeface="Calibri" panose="020F0502020204030204" pitchFamily="34" charset="0"/>
            </a:endParaRPr>
          </a:p>
          <a:p>
            <a:pPr algn="just"/>
            <a:endParaRPr lang="es-ES_tradnl" sz="2000" dirty="0">
              <a:solidFill>
                <a:srgbClr val="222222"/>
              </a:solidFill>
              <a:latin typeface="Calibri" panose="020F0502020204030204" pitchFamily="34" charset="0"/>
              <a:cs typeface="Calibri" panose="020F0502020204030204" pitchFamily="34" charset="0"/>
            </a:endParaRPr>
          </a:p>
          <a:p>
            <a:pPr algn="just"/>
            <a:endParaRPr lang="es-ES_tradnl" sz="2000" dirty="0" smtClean="0">
              <a:solidFill>
                <a:srgbClr val="222222"/>
              </a:solidFill>
              <a:latin typeface="Calibri" panose="020F0502020204030204" pitchFamily="34" charset="0"/>
              <a:cs typeface="Calibri" panose="020F0502020204030204" pitchFamily="34" charset="0"/>
            </a:endParaRPr>
          </a:p>
          <a:p>
            <a:pPr algn="just"/>
            <a:endParaRPr lang="es-ES_tradnl" sz="2000" dirty="0">
              <a:solidFill>
                <a:srgbClr val="222222"/>
              </a:solidFill>
              <a:latin typeface="Calibri" panose="020F0502020204030204" pitchFamily="34" charset="0"/>
              <a:cs typeface="Calibri" panose="020F0502020204030204" pitchFamily="34" charset="0"/>
            </a:endParaRPr>
          </a:p>
          <a:p>
            <a:pPr algn="just"/>
            <a:r>
              <a:rPr lang="es-ES_tradnl" sz="2000" dirty="0" smtClean="0">
                <a:solidFill>
                  <a:srgbClr val="222222"/>
                </a:solidFill>
                <a:latin typeface="Calibri" panose="020F0502020204030204" pitchFamily="34" charset="0"/>
                <a:cs typeface="Calibri" panose="020F0502020204030204" pitchFamily="34" charset="0"/>
              </a:rPr>
              <a:t>Mientras </a:t>
            </a:r>
            <a:r>
              <a:rPr lang="es-ES_tradnl" sz="2000" dirty="0">
                <a:solidFill>
                  <a:srgbClr val="222222"/>
                </a:solidFill>
                <a:latin typeface="Calibri" panose="020F0502020204030204" pitchFamily="34" charset="0"/>
                <a:cs typeface="Calibri" panose="020F0502020204030204" pitchFamily="34" charset="0"/>
              </a:rPr>
              <a:t>no se puede acceder de manera directa a una variable de instancia private, se puede hacer lo que quiera con la variable a través de métodos public que acceden a ella. Podemos ver los datos private en cualquier momento con el método get public y podemos modificar los datos private por medio del método set public. </a:t>
            </a: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noProof="0" dirty="0"/>
              <a:t>Modificadores de acceso</a:t>
            </a:r>
          </a:p>
        </p:txBody>
      </p:sp>
      <p:pic>
        <p:nvPicPr>
          <p:cNvPr id="9" name="Imagen 8">
            <a:extLst>
              <a:ext uri="{FF2B5EF4-FFF2-40B4-BE49-F238E27FC236}">
                <a16:creationId xmlns:a16="http://schemas.microsoft.com/office/drawing/2014/main" id="{08D3786A-B900-4648-8EA9-C7C4EAA64E4E}"/>
              </a:ext>
            </a:extLst>
          </p:cNvPr>
          <p:cNvPicPr>
            <a:picLocks noChangeAspect="1"/>
          </p:cNvPicPr>
          <p:nvPr/>
        </p:nvPicPr>
        <p:blipFill>
          <a:blip r:embed="rId3"/>
          <a:stretch>
            <a:fillRect/>
          </a:stretch>
        </p:blipFill>
        <p:spPr>
          <a:xfrm>
            <a:off x="259550" y="2044664"/>
            <a:ext cx="8051800" cy="2148964"/>
          </a:xfrm>
          <a:prstGeom prst="rect">
            <a:avLst/>
          </a:prstGeom>
        </p:spPr>
      </p:pic>
    </p:spTree>
    <p:extLst>
      <p:ext uri="{BB962C8B-B14F-4D97-AF65-F5344CB8AC3E}">
        <p14:creationId xmlns:p14="http://schemas.microsoft.com/office/powerpoint/2010/main" val="2520049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noProof="0" dirty="0"/>
              <a:t>Modificadores de acceso</a:t>
            </a:r>
          </a:p>
        </p:txBody>
      </p:sp>
      <p:sp>
        <p:nvSpPr>
          <p:cNvPr id="2" name="Rectángulo 1">
            <a:extLst>
              <a:ext uri="{FF2B5EF4-FFF2-40B4-BE49-F238E27FC236}">
                <a16:creationId xmlns:a16="http://schemas.microsoft.com/office/drawing/2014/main" id="{F645A0E9-1F82-AA4D-9C7C-E5FFA149EDCB}"/>
              </a:ext>
            </a:extLst>
          </p:cNvPr>
          <p:cNvSpPr/>
          <p:nvPr/>
        </p:nvSpPr>
        <p:spPr>
          <a:xfrm>
            <a:off x="259550" y="1147705"/>
            <a:ext cx="8606153" cy="2246769"/>
          </a:xfrm>
          <a:prstGeom prst="rect">
            <a:avLst/>
          </a:prstGeom>
        </p:spPr>
        <p:txBody>
          <a:bodyPr wrap="square">
            <a:spAutoFit/>
          </a:bodyPr>
          <a:lstStyle/>
          <a:p>
            <a:pPr algn="just"/>
            <a:r>
              <a:rPr lang="es-ES_tradnl" sz="2000" dirty="0">
                <a:solidFill>
                  <a:srgbClr val="222222"/>
                </a:solidFill>
                <a:latin typeface="Calibri" panose="020F0502020204030204" pitchFamily="34" charset="0"/>
                <a:cs typeface="Calibri" panose="020F0502020204030204" pitchFamily="34" charset="0"/>
              </a:rPr>
              <a:t>Entonces, ¿Cómo modificaremos los atributos private?</a:t>
            </a:r>
          </a:p>
          <a:p>
            <a:pPr algn="just"/>
            <a:endParaRPr lang="es-ES_tradnl" sz="2000" dirty="0">
              <a:solidFill>
                <a:srgbClr val="222222"/>
              </a:solidFill>
              <a:latin typeface="Calibri" panose="020F0502020204030204" pitchFamily="34" charset="0"/>
              <a:cs typeface="Calibri" panose="020F0502020204030204" pitchFamily="34" charset="0"/>
            </a:endParaRPr>
          </a:p>
          <a:p>
            <a:pPr algn="just"/>
            <a:r>
              <a:rPr lang="es-ES_tradnl" sz="2000" dirty="0">
                <a:solidFill>
                  <a:srgbClr val="222222"/>
                </a:solidFill>
                <a:latin typeface="Calibri" panose="020F0502020204030204" pitchFamily="34" charset="0"/>
                <a:cs typeface="Calibri" panose="020F0502020204030204" pitchFamily="34" charset="0"/>
              </a:rPr>
              <a:t>Los métodos pueden programarse para validar sus argumentos y rechazar los intentos de establecer datos con valores incorrectos, como un nombre vacío, un día en marzo fuera del rango 1 a 31, una edad negativa, etc</a:t>
            </a:r>
            <a:r>
              <a:rPr lang="es-ES_tradnl" sz="2000" dirty="0" smtClean="0">
                <a:solidFill>
                  <a:srgbClr val="222222"/>
                </a:solidFill>
                <a:latin typeface="Calibri" panose="020F0502020204030204" pitchFamily="34" charset="0"/>
                <a:cs typeface="Calibri" panose="020F0502020204030204" pitchFamily="34" charset="0"/>
              </a:rPr>
              <a:t>.</a:t>
            </a:r>
          </a:p>
          <a:p>
            <a:pPr algn="just"/>
            <a:endParaRPr lang="es-ES_tradnl" sz="2000" dirty="0">
              <a:solidFill>
                <a:srgbClr val="222222"/>
              </a:solidFill>
              <a:latin typeface="Calibri" panose="020F0502020204030204" pitchFamily="34" charset="0"/>
              <a:cs typeface="Calibri" panose="020F0502020204030204" pitchFamily="34" charset="0"/>
            </a:endParaRPr>
          </a:p>
          <a:p>
            <a:pPr algn="just"/>
            <a:r>
              <a:rPr lang="es-ES_tradnl" sz="2000" dirty="0">
                <a:solidFill>
                  <a:srgbClr val="222222"/>
                </a:solidFill>
                <a:latin typeface="Calibri" panose="020F0502020204030204" pitchFamily="34" charset="0"/>
                <a:cs typeface="Calibri" panose="020F0502020204030204" pitchFamily="34" charset="0"/>
              </a:rPr>
              <a:t>Por esta razón definiremos nuestros atributos private y métodos public.</a:t>
            </a:r>
          </a:p>
        </p:txBody>
      </p:sp>
      <p:pic>
        <p:nvPicPr>
          <p:cNvPr id="18" name="Imagen 17">
            <a:extLst>
              <a:ext uri="{FF2B5EF4-FFF2-40B4-BE49-F238E27FC236}">
                <a16:creationId xmlns:a16="http://schemas.microsoft.com/office/drawing/2014/main" id="{861914B2-3553-E446-9EDB-1CA6974C7187}"/>
              </a:ext>
            </a:extLst>
          </p:cNvPr>
          <p:cNvPicPr>
            <a:picLocks noChangeAspect="1"/>
          </p:cNvPicPr>
          <p:nvPr/>
        </p:nvPicPr>
        <p:blipFill>
          <a:blip r:embed="rId3"/>
          <a:stretch>
            <a:fillRect/>
          </a:stretch>
        </p:blipFill>
        <p:spPr>
          <a:xfrm>
            <a:off x="298146" y="3657600"/>
            <a:ext cx="8559800" cy="2682841"/>
          </a:xfrm>
          <a:prstGeom prst="rect">
            <a:avLst/>
          </a:prstGeom>
        </p:spPr>
      </p:pic>
    </p:spTree>
    <p:extLst>
      <p:ext uri="{BB962C8B-B14F-4D97-AF65-F5344CB8AC3E}">
        <p14:creationId xmlns:p14="http://schemas.microsoft.com/office/powerpoint/2010/main" val="3785785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noProof="0" dirty="0"/>
              <a:t>Modificadores de acceso</a:t>
            </a:r>
          </a:p>
        </p:txBody>
      </p:sp>
      <p:sp>
        <p:nvSpPr>
          <p:cNvPr id="2" name="Rectángulo 1">
            <a:extLst>
              <a:ext uri="{FF2B5EF4-FFF2-40B4-BE49-F238E27FC236}">
                <a16:creationId xmlns:a16="http://schemas.microsoft.com/office/drawing/2014/main" id="{47FBC522-5C7D-0B4F-BC96-0CB013EEF1F9}"/>
              </a:ext>
            </a:extLst>
          </p:cNvPr>
          <p:cNvSpPr/>
          <p:nvPr/>
        </p:nvSpPr>
        <p:spPr>
          <a:xfrm>
            <a:off x="337931" y="1144083"/>
            <a:ext cx="8275982" cy="830997"/>
          </a:xfrm>
          <a:prstGeom prst="rect">
            <a:avLst/>
          </a:prstGeom>
        </p:spPr>
        <p:txBody>
          <a:bodyPr wrap="square">
            <a:spAutoFit/>
          </a:bodyPr>
          <a:lstStyle/>
          <a:p>
            <a:pPr algn="just"/>
            <a:r>
              <a:rPr lang="es-ES_tradnl" sz="2400" dirty="0">
                <a:solidFill>
                  <a:srgbClr val="222222"/>
                </a:solidFill>
                <a:latin typeface="Calibri" panose="020F0502020204030204" pitchFamily="34" charset="0"/>
                <a:cs typeface="Calibri" panose="020F0502020204030204" pitchFamily="34" charset="0"/>
              </a:rPr>
              <a:t>Existen otros modificadores de acceso, que se verán más adelante. Estos son:</a:t>
            </a:r>
          </a:p>
        </p:txBody>
      </p:sp>
      <p:graphicFrame>
        <p:nvGraphicFramePr>
          <p:cNvPr id="6" name="Group 67">
            <a:extLst>
              <a:ext uri="{FF2B5EF4-FFF2-40B4-BE49-F238E27FC236}">
                <a16:creationId xmlns:a16="http://schemas.microsoft.com/office/drawing/2014/main" id="{5DBBC35F-0203-F540-8A20-DB04942A61F7}"/>
              </a:ext>
            </a:extLst>
          </p:cNvPr>
          <p:cNvGraphicFramePr>
            <a:graphicFrameLocks/>
          </p:cNvGraphicFramePr>
          <p:nvPr>
            <p:extLst>
              <p:ext uri="{D42A27DB-BD31-4B8C-83A1-F6EECF244321}">
                <p14:modId xmlns:p14="http://schemas.microsoft.com/office/powerpoint/2010/main" val="3013342954"/>
              </p:ext>
            </p:extLst>
          </p:nvPr>
        </p:nvGraphicFramePr>
        <p:xfrm>
          <a:off x="594497" y="2233920"/>
          <a:ext cx="7762849" cy="4191000"/>
        </p:xfrm>
        <a:graphic>
          <a:graphicData uri="http://schemas.openxmlformats.org/drawingml/2006/table">
            <a:tbl>
              <a:tblPr firstRow="1" bandRow="1" bandCol="1">
                <a:tableStyleId>{17292A2E-F333-43FB-9621-5CBBE7FDCDCB}</a:tableStyleId>
              </a:tblPr>
              <a:tblGrid>
                <a:gridCol w="2975887">
                  <a:extLst>
                    <a:ext uri="{9D8B030D-6E8A-4147-A177-3AD203B41FA5}">
                      <a16:colId xmlns:a16="http://schemas.microsoft.com/office/drawing/2014/main" val="20000"/>
                    </a:ext>
                  </a:extLst>
                </a:gridCol>
                <a:gridCol w="1007165">
                  <a:extLst>
                    <a:ext uri="{9D8B030D-6E8A-4147-A177-3AD203B41FA5}">
                      <a16:colId xmlns:a16="http://schemas.microsoft.com/office/drawing/2014/main" val="20001"/>
                    </a:ext>
                  </a:extLst>
                </a:gridCol>
                <a:gridCol w="1457739">
                  <a:extLst>
                    <a:ext uri="{9D8B030D-6E8A-4147-A177-3AD203B41FA5}">
                      <a16:colId xmlns:a16="http://schemas.microsoft.com/office/drawing/2014/main" val="20002"/>
                    </a:ext>
                  </a:extLst>
                </a:gridCol>
                <a:gridCol w="1232453">
                  <a:extLst>
                    <a:ext uri="{9D8B030D-6E8A-4147-A177-3AD203B41FA5}">
                      <a16:colId xmlns:a16="http://schemas.microsoft.com/office/drawing/2014/main" val="20003"/>
                    </a:ext>
                  </a:extLst>
                </a:gridCol>
                <a:gridCol w="1089605">
                  <a:extLst>
                    <a:ext uri="{9D8B030D-6E8A-4147-A177-3AD203B41FA5}">
                      <a16:colId xmlns:a16="http://schemas.microsoft.com/office/drawing/2014/main" val="20004"/>
                    </a:ext>
                  </a:extLst>
                </a:gridCol>
              </a:tblGrid>
              <a:tr h="755650">
                <a:tc>
                  <a:txBody>
                    <a:bodyPr/>
                    <a:lstStyle/>
                    <a:p>
                      <a:pPr marL="109538" marR="0" lvl="0" indent="0" algn="ctr" defTabSz="914400" rtl="0" eaLnBrk="1" fontAlgn="base" latinLnBrk="0" hangingPunct="1">
                        <a:lnSpc>
                          <a:spcPct val="100000"/>
                        </a:lnSpc>
                        <a:spcBef>
                          <a:spcPts val="400"/>
                        </a:spcBef>
                        <a:spcAft>
                          <a:spcPct val="0"/>
                        </a:spcAft>
                        <a:buClr>
                          <a:schemeClr val="accent1"/>
                        </a:buClr>
                        <a:buSzPct val="68000"/>
                        <a:buFont typeface="Wingdings 3" pitchFamily="18" charset="2"/>
                        <a:buNone/>
                        <a:tabLst/>
                      </a:pPr>
                      <a:r>
                        <a:rPr kumimoji="0" lang="es-CL" sz="1800" b="1" i="0" u="none" strike="noStrike" cap="none" normalizeH="0" baseline="0" dirty="0">
                          <a:ln>
                            <a:noFill/>
                          </a:ln>
                          <a:effectLst>
                            <a:outerShdw blurRad="38100" dist="38100" dir="2700000" algn="tl">
                              <a:srgbClr val="000000">
                                <a:alpha val="43137"/>
                              </a:srgbClr>
                            </a:outerShdw>
                          </a:effectLst>
                          <a:latin typeface="Century Gothic" panose="020B0502020202020204" pitchFamily="34" charset="0"/>
                        </a:rPr>
                        <a:t>Accesibilidad</a:t>
                      </a:r>
                      <a:endParaRPr kumimoji="0" lang="es-ES_tradnl" sz="1800" b="1" i="0" u="none" strike="noStrike" cap="none" normalizeH="0" baseline="0" dirty="0">
                        <a:ln>
                          <a:noFill/>
                        </a:ln>
                        <a:solidFill>
                          <a:schemeClr val="bg1"/>
                        </a:solidFill>
                        <a:effectLst>
                          <a:outerShdw blurRad="38100" dist="38100" dir="2700000" algn="tl">
                            <a:srgbClr val="000000">
                              <a:alpha val="43137"/>
                            </a:srgbClr>
                          </a:outerShdw>
                        </a:effectLst>
                        <a:latin typeface="Century Gothic" panose="020B0502020202020204"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chemeClr val="tx1">
                        <a:lumMod val="75000"/>
                        <a:lumOff val="25000"/>
                      </a:schemeClr>
                    </a:solidFill>
                  </a:tcPr>
                </a:tc>
                <a:tc>
                  <a:txBody>
                    <a:bodyPr/>
                    <a:lstStyle/>
                    <a:p>
                      <a:pPr marL="109538" marR="0" lvl="0" indent="0" algn="ctr" defTabSz="914400" rtl="0" eaLnBrk="1" fontAlgn="base" latinLnBrk="0" hangingPunct="1">
                        <a:lnSpc>
                          <a:spcPct val="100000"/>
                        </a:lnSpc>
                        <a:spcBef>
                          <a:spcPts val="400"/>
                        </a:spcBef>
                        <a:spcAft>
                          <a:spcPct val="0"/>
                        </a:spcAft>
                        <a:buClr>
                          <a:schemeClr val="accent1"/>
                        </a:buClr>
                        <a:buSzPct val="68000"/>
                        <a:buFont typeface="Wingdings 3" pitchFamily="18" charset="2"/>
                        <a:buNone/>
                        <a:tabLst/>
                      </a:pPr>
                      <a:r>
                        <a:rPr kumimoji="0" lang="es-CL" sz="1800" b="1" i="0" u="none" strike="noStrike" cap="none" normalizeH="0" baseline="0" dirty="0">
                          <a:ln>
                            <a:noFill/>
                          </a:ln>
                          <a:effectLst>
                            <a:outerShdw blurRad="38100" dist="38100" dir="2700000" algn="tl">
                              <a:srgbClr val="000000">
                                <a:alpha val="43137"/>
                              </a:srgbClr>
                            </a:outerShdw>
                          </a:effectLst>
                          <a:latin typeface="Century Gothic" panose="020B0502020202020204" pitchFamily="34" charset="0"/>
                        </a:rPr>
                        <a:t>public</a:t>
                      </a:r>
                      <a:endParaRPr kumimoji="0" lang="es-ES_tradnl" sz="1800" b="1" i="0" u="none" strike="noStrike" cap="none" normalizeH="0" baseline="0" dirty="0">
                        <a:ln>
                          <a:noFill/>
                        </a:ln>
                        <a:solidFill>
                          <a:schemeClr val="bg1"/>
                        </a:solidFill>
                        <a:effectLst>
                          <a:outerShdw blurRad="38100" dist="38100" dir="2700000" algn="tl">
                            <a:srgbClr val="000000">
                              <a:alpha val="43137"/>
                            </a:srgbClr>
                          </a:outerShdw>
                        </a:effectLst>
                        <a:latin typeface="Century Gothic" panose="020B0502020202020204"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chemeClr val="tx1">
                        <a:lumMod val="75000"/>
                        <a:lumOff val="25000"/>
                      </a:schemeClr>
                    </a:solidFill>
                  </a:tcPr>
                </a:tc>
                <a:tc>
                  <a:txBody>
                    <a:bodyPr/>
                    <a:lstStyle/>
                    <a:p>
                      <a:pPr marL="109538" marR="0" lvl="0" indent="0" algn="ctr" defTabSz="914400" rtl="0" eaLnBrk="1" fontAlgn="base" latinLnBrk="0" hangingPunct="1">
                        <a:lnSpc>
                          <a:spcPct val="100000"/>
                        </a:lnSpc>
                        <a:spcBef>
                          <a:spcPts val="400"/>
                        </a:spcBef>
                        <a:spcAft>
                          <a:spcPct val="0"/>
                        </a:spcAft>
                        <a:buClr>
                          <a:schemeClr val="accent1"/>
                        </a:buClr>
                        <a:buSzPct val="68000"/>
                        <a:buFont typeface="Wingdings 3" pitchFamily="18" charset="2"/>
                        <a:buNone/>
                        <a:tabLst/>
                      </a:pPr>
                      <a:r>
                        <a:rPr kumimoji="0" lang="es-CL" sz="1800" b="1" i="0" u="none" strike="noStrike" cap="none" normalizeH="0" baseline="0">
                          <a:ln>
                            <a:noFill/>
                          </a:ln>
                          <a:effectLst>
                            <a:outerShdw blurRad="38100" dist="38100" dir="2700000" algn="tl">
                              <a:srgbClr val="000000">
                                <a:alpha val="43137"/>
                              </a:srgbClr>
                            </a:outerShdw>
                          </a:effectLst>
                          <a:latin typeface="Century Gothic" panose="020B0502020202020204" pitchFamily="34" charset="0"/>
                        </a:rPr>
                        <a:t>protected</a:t>
                      </a:r>
                      <a:endParaRPr kumimoji="0" lang="es-ES_tradnl" sz="1800" b="1" i="0" u="none" strike="noStrike" cap="none" normalizeH="0" baseline="0" dirty="0">
                        <a:ln>
                          <a:noFill/>
                        </a:ln>
                        <a:solidFill>
                          <a:schemeClr val="bg1"/>
                        </a:solidFill>
                        <a:effectLst>
                          <a:outerShdw blurRad="38100" dist="38100" dir="2700000" algn="tl">
                            <a:srgbClr val="000000">
                              <a:alpha val="43137"/>
                            </a:srgbClr>
                          </a:outerShdw>
                        </a:effectLst>
                        <a:latin typeface="Century Gothic" panose="020B0502020202020204"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chemeClr val="tx1">
                        <a:lumMod val="75000"/>
                        <a:lumOff val="25000"/>
                      </a:schemeClr>
                    </a:solidFill>
                  </a:tcPr>
                </a:tc>
                <a:tc>
                  <a:txBody>
                    <a:bodyPr/>
                    <a:lstStyle/>
                    <a:p>
                      <a:pPr marL="109538" marR="0" lvl="0" indent="0" algn="ctr" defTabSz="914400" rtl="0" eaLnBrk="1" fontAlgn="base" latinLnBrk="0" hangingPunct="1">
                        <a:lnSpc>
                          <a:spcPct val="100000"/>
                        </a:lnSpc>
                        <a:spcBef>
                          <a:spcPts val="400"/>
                        </a:spcBef>
                        <a:spcAft>
                          <a:spcPct val="0"/>
                        </a:spcAft>
                        <a:buClr>
                          <a:schemeClr val="accent1"/>
                        </a:buClr>
                        <a:buSzPct val="68000"/>
                        <a:buFont typeface="Wingdings 3" pitchFamily="18" charset="2"/>
                        <a:buNone/>
                        <a:tabLst/>
                      </a:pPr>
                      <a:r>
                        <a:rPr kumimoji="0" lang="es-CL" sz="1800" b="1" i="0" u="none" strike="noStrike" cap="none" normalizeH="0" baseline="0" dirty="0">
                          <a:ln>
                            <a:noFill/>
                          </a:ln>
                          <a:effectLst>
                            <a:outerShdw blurRad="38100" dist="38100" dir="2700000" algn="tl">
                              <a:srgbClr val="000000">
                                <a:alpha val="43137"/>
                              </a:srgbClr>
                            </a:outerShdw>
                          </a:effectLst>
                          <a:latin typeface="Century Gothic" panose="020B0502020202020204" pitchFamily="34" charset="0"/>
                        </a:rPr>
                        <a:t>&lt;vacío&gt;</a:t>
                      </a:r>
                    </a:p>
                    <a:p>
                      <a:pPr marL="109538" marR="0" lvl="0" indent="0" algn="ctr" defTabSz="914400" rtl="0" eaLnBrk="1" fontAlgn="base" latinLnBrk="0" hangingPunct="1">
                        <a:lnSpc>
                          <a:spcPct val="100000"/>
                        </a:lnSpc>
                        <a:spcBef>
                          <a:spcPts val="400"/>
                        </a:spcBef>
                        <a:spcAft>
                          <a:spcPct val="0"/>
                        </a:spcAft>
                        <a:buClr>
                          <a:schemeClr val="accent1"/>
                        </a:buClr>
                        <a:buSzPct val="68000"/>
                        <a:buFont typeface="Wingdings 3" pitchFamily="18" charset="2"/>
                        <a:buNone/>
                        <a:tabLst/>
                      </a:pPr>
                      <a:r>
                        <a:rPr kumimoji="0" lang="es-CL" sz="1800" b="1" i="0" u="none" strike="noStrike" cap="none" normalizeH="0" baseline="0" dirty="0">
                          <a:ln>
                            <a:noFill/>
                          </a:ln>
                          <a:solidFill>
                            <a:schemeClr val="bg1"/>
                          </a:solidFill>
                          <a:effectLst>
                            <a:outerShdw blurRad="38100" dist="38100" dir="2700000" algn="tl">
                              <a:srgbClr val="000000">
                                <a:alpha val="43137"/>
                              </a:srgbClr>
                            </a:outerShdw>
                          </a:effectLst>
                          <a:latin typeface="Century Gothic" panose="020B0502020202020204" pitchFamily="34" charset="0"/>
                          <a:ea typeface="Verdana" pitchFamily="34" charset="0"/>
                          <a:cs typeface="Verdana" pitchFamily="34" charset="0"/>
                        </a:rPr>
                        <a:t>o</a:t>
                      </a:r>
                    </a:p>
                    <a:p>
                      <a:pPr marL="109538" marR="0" lvl="0" indent="0" algn="ctr" defTabSz="914400" rtl="0" eaLnBrk="1" fontAlgn="base" latinLnBrk="0" hangingPunct="1">
                        <a:lnSpc>
                          <a:spcPct val="100000"/>
                        </a:lnSpc>
                        <a:spcBef>
                          <a:spcPts val="400"/>
                        </a:spcBef>
                        <a:spcAft>
                          <a:spcPct val="0"/>
                        </a:spcAft>
                        <a:buClr>
                          <a:schemeClr val="accent1"/>
                        </a:buClr>
                        <a:buSzPct val="68000"/>
                        <a:buFont typeface="Wingdings 3" pitchFamily="18" charset="2"/>
                        <a:buNone/>
                        <a:tabLst/>
                      </a:pPr>
                      <a:r>
                        <a:rPr kumimoji="0" lang="es-CL" sz="1800" b="1" i="0" u="none" strike="noStrike" cap="none" normalizeH="0" baseline="0" dirty="0">
                          <a:ln>
                            <a:noFill/>
                          </a:ln>
                          <a:solidFill>
                            <a:schemeClr val="bg1"/>
                          </a:solidFill>
                          <a:effectLst>
                            <a:outerShdw blurRad="38100" dist="38100" dir="2700000" algn="tl">
                              <a:srgbClr val="000000">
                                <a:alpha val="43137"/>
                              </a:srgbClr>
                            </a:outerShdw>
                          </a:effectLst>
                          <a:latin typeface="Century Gothic" panose="020B0502020202020204" pitchFamily="34" charset="0"/>
                          <a:ea typeface="Verdana" pitchFamily="34" charset="0"/>
                          <a:cs typeface="Verdana" pitchFamily="34" charset="0"/>
                        </a:rPr>
                        <a:t>default</a:t>
                      </a:r>
                      <a:endParaRPr kumimoji="0" lang="es-ES_tradnl" sz="1800" b="1" i="0" u="none" strike="noStrike" cap="none" normalizeH="0" baseline="0" dirty="0">
                        <a:ln>
                          <a:noFill/>
                        </a:ln>
                        <a:solidFill>
                          <a:schemeClr val="bg1"/>
                        </a:solidFill>
                        <a:effectLst>
                          <a:outerShdw blurRad="38100" dist="38100" dir="2700000" algn="tl">
                            <a:srgbClr val="000000">
                              <a:alpha val="43137"/>
                            </a:srgbClr>
                          </a:outerShdw>
                        </a:effectLst>
                        <a:latin typeface="Century Gothic" panose="020B0502020202020204"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chemeClr val="tx1">
                        <a:lumMod val="75000"/>
                        <a:lumOff val="25000"/>
                      </a:schemeClr>
                    </a:solidFill>
                  </a:tcPr>
                </a:tc>
                <a:tc>
                  <a:txBody>
                    <a:bodyPr/>
                    <a:lstStyle/>
                    <a:p>
                      <a:pPr marL="109538" marR="0" lvl="0" indent="0" algn="ctr" defTabSz="914400" rtl="0" eaLnBrk="1" fontAlgn="base" latinLnBrk="0" hangingPunct="1">
                        <a:lnSpc>
                          <a:spcPct val="100000"/>
                        </a:lnSpc>
                        <a:spcBef>
                          <a:spcPts val="400"/>
                        </a:spcBef>
                        <a:spcAft>
                          <a:spcPct val="0"/>
                        </a:spcAft>
                        <a:buClr>
                          <a:schemeClr val="accent1"/>
                        </a:buClr>
                        <a:buSzPct val="68000"/>
                        <a:buFont typeface="Wingdings 3" pitchFamily="18" charset="2"/>
                        <a:buNone/>
                        <a:tabLst/>
                      </a:pPr>
                      <a:r>
                        <a:rPr kumimoji="0" lang="es-CL" sz="1800" b="1" i="0" u="none" strike="noStrike" cap="none" normalizeH="0" baseline="0" dirty="0">
                          <a:ln>
                            <a:noFill/>
                          </a:ln>
                          <a:effectLst>
                            <a:outerShdw blurRad="38100" dist="38100" dir="2700000" algn="tl">
                              <a:srgbClr val="000000">
                                <a:alpha val="43137"/>
                              </a:srgbClr>
                            </a:outerShdw>
                          </a:effectLst>
                          <a:latin typeface="Century Gothic" panose="020B0502020202020204" pitchFamily="34" charset="0"/>
                        </a:rPr>
                        <a:t>private</a:t>
                      </a:r>
                      <a:endParaRPr kumimoji="0" lang="es-ES_tradnl" sz="1800" b="1" i="0" u="none" strike="noStrike" cap="none" normalizeH="0" baseline="0" dirty="0">
                        <a:ln>
                          <a:noFill/>
                        </a:ln>
                        <a:solidFill>
                          <a:schemeClr val="bg1"/>
                        </a:solidFill>
                        <a:effectLst>
                          <a:outerShdw blurRad="38100" dist="38100" dir="2700000" algn="tl">
                            <a:srgbClr val="000000">
                              <a:alpha val="43137"/>
                            </a:srgbClr>
                          </a:outerShdw>
                        </a:effectLst>
                        <a:latin typeface="Century Gothic" panose="020B0502020202020204"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chemeClr val="tx1">
                        <a:lumMod val="75000"/>
                        <a:lumOff val="25000"/>
                      </a:schemeClr>
                    </a:solidFill>
                  </a:tcPr>
                </a:tc>
                <a:extLst>
                  <a:ext uri="{0D108BD9-81ED-4DB2-BD59-A6C34878D82A}">
                    <a16:rowId xmlns:a16="http://schemas.microsoft.com/office/drawing/2014/main" val="10000"/>
                  </a:ext>
                </a:extLst>
              </a:tr>
              <a:tr h="752475">
                <a:tc>
                  <a:txBody>
                    <a:bodyPr/>
                    <a:lstStyle/>
                    <a:p>
                      <a:pPr marL="109538" marR="0" lvl="0" indent="0" algn="l" defTabSz="914400" rtl="0" eaLnBrk="1" fontAlgn="base" latinLnBrk="0" hangingPunct="1">
                        <a:lnSpc>
                          <a:spcPct val="100000"/>
                        </a:lnSpc>
                        <a:spcBef>
                          <a:spcPts val="400"/>
                        </a:spcBef>
                        <a:spcAft>
                          <a:spcPct val="0"/>
                        </a:spcAft>
                        <a:buClr>
                          <a:schemeClr val="accent1"/>
                        </a:buClr>
                        <a:buSzPct val="68000"/>
                        <a:buFont typeface="Wingdings 3" pitchFamily="18" charset="2"/>
                        <a:buNone/>
                        <a:tabLst/>
                      </a:pPr>
                      <a:r>
                        <a:rPr kumimoji="0" lang="es-CL" sz="1800" b="0" i="0" u="none" strike="noStrike" cap="none" normalizeH="0" baseline="0">
                          <a:ln>
                            <a:noFill/>
                          </a:ln>
                          <a:effectLst>
                            <a:outerShdw blurRad="38100" dist="38100" dir="2700000" algn="tl">
                              <a:srgbClr val="000000">
                                <a:alpha val="43137"/>
                              </a:srgbClr>
                            </a:outerShdw>
                          </a:effectLst>
                          <a:latin typeface="Century Gothic" panose="020B0502020202020204" pitchFamily="34" charset="0"/>
                        </a:rPr>
                        <a:t>Desde la misma clase</a:t>
                      </a:r>
                      <a:endParaRPr kumimoji="0" lang="es-ES_tradnl" sz="1800" b="0" i="0" u="none" strike="noStrike" cap="none" normalizeH="0" baseline="0" dirty="0">
                        <a:ln>
                          <a:noFill/>
                        </a:ln>
                        <a:solidFill>
                          <a:schemeClr val="bg1"/>
                        </a:solidFill>
                        <a:effectLst>
                          <a:outerShdw blurRad="38100" dist="38100" dir="2700000" algn="tl">
                            <a:srgbClr val="000000">
                              <a:alpha val="43137"/>
                            </a:srgbClr>
                          </a:outerShdw>
                        </a:effectLst>
                        <a:latin typeface="Century Gothic" panose="020B0502020202020204"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solidFill>
                      <a:schemeClr val="tx1">
                        <a:lumMod val="10000"/>
                        <a:lumOff val="90000"/>
                      </a:schemeClr>
                    </a:solidFill>
                  </a:tcPr>
                </a:tc>
                <a:tc>
                  <a:txBody>
                    <a:bodyPr/>
                    <a:lstStyle/>
                    <a:p>
                      <a:pPr marL="109538" marR="0" lvl="0" indent="0" algn="ctr" defTabSz="914400" rtl="0" eaLnBrk="1" fontAlgn="base" latinLnBrk="0" hangingPunct="1">
                        <a:lnSpc>
                          <a:spcPct val="100000"/>
                        </a:lnSpc>
                        <a:spcBef>
                          <a:spcPts val="400"/>
                        </a:spcBef>
                        <a:spcAft>
                          <a:spcPct val="0"/>
                        </a:spcAft>
                        <a:buClr>
                          <a:schemeClr val="accent1"/>
                        </a:buClr>
                        <a:buSzPct val="68000"/>
                        <a:buFont typeface="Wingdings 3" pitchFamily="18" charset="2"/>
                        <a:buNone/>
                        <a:tabLst/>
                      </a:pPr>
                      <a:r>
                        <a:rPr kumimoji="0" lang="es-CL" sz="1800" b="0" i="0" u="none" strike="noStrike" cap="none" normalizeH="0" baseline="0">
                          <a:ln>
                            <a:noFill/>
                          </a:ln>
                          <a:effectLst>
                            <a:outerShdw blurRad="38100" dist="38100" dir="2700000" algn="tl">
                              <a:srgbClr val="000000">
                                <a:alpha val="43137"/>
                              </a:srgbClr>
                            </a:outerShdw>
                          </a:effectLst>
                          <a:latin typeface="Century Gothic" panose="020B0502020202020204" pitchFamily="34" charset="0"/>
                        </a:rPr>
                        <a:t>si</a:t>
                      </a:r>
                      <a:endParaRPr kumimoji="0" lang="es-ES_tradnl" sz="1800" b="0" i="0" u="none" strike="noStrike" cap="none" normalizeH="0" baseline="0" dirty="0">
                        <a:ln>
                          <a:noFill/>
                        </a:ln>
                        <a:solidFill>
                          <a:schemeClr val="bg1"/>
                        </a:solidFill>
                        <a:effectLst>
                          <a:outerShdw blurRad="38100" dist="38100" dir="2700000" algn="tl">
                            <a:srgbClr val="000000">
                              <a:alpha val="43137"/>
                            </a:srgbClr>
                          </a:outerShdw>
                        </a:effectLst>
                        <a:latin typeface="Century Gothic" panose="020B0502020202020204"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solidFill>
                      <a:schemeClr val="tx1">
                        <a:lumMod val="10000"/>
                        <a:lumOff val="90000"/>
                      </a:schemeClr>
                    </a:solidFill>
                  </a:tcPr>
                </a:tc>
                <a:tc>
                  <a:txBody>
                    <a:bodyPr/>
                    <a:lstStyle/>
                    <a:p>
                      <a:pPr marL="109538" marR="0" lvl="0" indent="0" algn="ctr" defTabSz="914400" rtl="0" eaLnBrk="1" fontAlgn="base" latinLnBrk="0" hangingPunct="1">
                        <a:lnSpc>
                          <a:spcPct val="100000"/>
                        </a:lnSpc>
                        <a:spcBef>
                          <a:spcPts val="400"/>
                        </a:spcBef>
                        <a:spcAft>
                          <a:spcPct val="0"/>
                        </a:spcAft>
                        <a:buClr>
                          <a:schemeClr val="accent1"/>
                        </a:buClr>
                        <a:buSzPct val="68000"/>
                        <a:buFont typeface="Wingdings 3" pitchFamily="18" charset="2"/>
                        <a:buNone/>
                        <a:tabLst/>
                      </a:pPr>
                      <a:r>
                        <a:rPr kumimoji="0" lang="es-CL" sz="1800" b="0" i="0" u="none" strike="noStrike" cap="none" normalizeH="0" baseline="0">
                          <a:ln>
                            <a:noFill/>
                          </a:ln>
                          <a:effectLst>
                            <a:outerShdw blurRad="38100" dist="38100" dir="2700000" algn="tl">
                              <a:srgbClr val="000000">
                                <a:alpha val="43137"/>
                              </a:srgbClr>
                            </a:outerShdw>
                          </a:effectLst>
                          <a:latin typeface="Century Gothic" panose="020B0502020202020204" pitchFamily="34" charset="0"/>
                        </a:rPr>
                        <a:t>si</a:t>
                      </a:r>
                      <a:endParaRPr kumimoji="0" lang="es-ES_tradnl" sz="1800" b="0" i="0" u="none" strike="noStrike" cap="none" normalizeH="0" baseline="0" dirty="0">
                        <a:ln>
                          <a:noFill/>
                        </a:ln>
                        <a:solidFill>
                          <a:schemeClr val="bg1"/>
                        </a:solidFill>
                        <a:effectLst>
                          <a:outerShdw blurRad="38100" dist="38100" dir="2700000" algn="tl">
                            <a:srgbClr val="000000">
                              <a:alpha val="43137"/>
                            </a:srgbClr>
                          </a:outerShdw>
                        </a:effectLst>
                        <a:latin typeface="Century Gothic" panose="020B0502020202020204"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solidFill>
                      <a:schemeClr val="tx1">
                        <a:lumMod val="10000"/>
                        <a:lumOff val="90000"/>
                      </a:schemeClr>
                    </a:solidFill>
                  </a:tcPr>
                </a:tc>
                <a:tc>
                  <a:txBody>
                    <a:bodyPr/>
                    <a:lstStyle/>
                    <a:p>
                      <a:pPr marL="109538" marR="0" lvl="0" indent="0" algn="ctr" defTabSz="914400" rtl="0" eaLnBrk="1" fontAlgn="base" latinLnBrk="0" hangingPunct="1">
                        <a:lnSpc>
                          <a:spcPct val="100000"/>
                        </a:lnSpc>
                        <a:spcBef>
                          <a:spcPts val="400"/>
                        </a:spcBef>
                        <a:spcAft>
                          <a:spcPct val="0"/>
                        </a:spcAft>
                        <a:buClr>
                          <a:schemeClr val="accent1"/>
                        </a:buClr>
                        <a:buSzPct val="68000"/>
                        <a:buFont typeface="Wingdings 3" pitchFamily="18" charset="2"/>
                        <a:buNone/>
                        <a:tabLst/>
                      </a:pPr>
                      <a:r>
                        <a:rPr kumimoji="0" lang="es-CL" sz="1800" b="0" i="0" u="none" strike="noStrike" cap="none" normalizeH="0" baseline="0" dirty="0">
                          <a:ln>
                            <a:noFill/>
                          </a:ln>
                          <a:effectLst>
                            <a:outerShdw blurRad="38100" dist="38100" dir="2700000" algn="tl">
                              <a:srgbClr val="000000">
                                <a:alpha val="43137"/>
                              </a:srgbClr>
                            </a:outerShdw>
                          </a:effectLst>
                          <a:latin typeface="Century Gothic" panose="020B0502020202020204" pitchFamily="34" charset="0"/>
                        </a:rPr>
                        <a:t>si</a:t>
                      </a:r>
                      <a:endParaRPr kumimoji="0" lang="es-ES_tradnl" sz="1800" b="0" i="0" u="none" strike="noStrike" cap="none" normalizeH="0" baseline="0" dirty="0">
                        <a:ln>
                          <a:noFill/>
                        </a:ln>
                        <a:solidFill>
                          <a:schemeClr val="bg1"/>
                        </a:solidFill>
                        <a:effectLst>
                          <a:outerShdw blurRad="38100" dist="38100" dir="2700000" algn="tl">
                            <a:srgbClr val="000000">
                              <a:alpha val="43137"/>
                            </a:srgbClr>
                          </a:outerShdw>
                        </a:effectLst>
                        <a:latin typeface="Century Gothic" panose="020B0502020202020204"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solidFill>
                      <a:schemeClr val="tx1">
                        <a:lumMod val="10000"/>
                        <a:lumOff val="90000"/>
                      </a:schemeClr>
                    </a:solidFill>
                  </a:tcPr>
                </a:tc>
                <a:tc>
                  <a:txBody>
                    <a:bodyPr/>
                    <a:lstStyle/>
                    <a:p>
                      <a:pPr marL="109538" marR="0" lvl="0" indent="0" algn="ctr" defTabSz="914400" rtl="0" eaLnBrk="1" fontAlgn="base" latinLnBrk="0" hangingPunct="1">
                        <a:lnSpc>
                          <a:spcPct val="100000"/>
                        </a:lnSpc>
                        <a:spcBef>
                          <a:spcPts val="400"/>
                        </a:spcBef>
                        <a:spcAft>
                          <a:spcPct val="0"/>
                        </a:spcAft>
                        <a:buClr>
                          <a:schemeClr val="accent1"/>
                        </a:buClr>
                        <a:buSzPct val="68000"/>
                        <a:buFont typeface="Wingdings 3" pitchFamily="18" charset="2"/>
                        <a:buNone/>
                        <a:tabLst/>
                      </a:pPr>
                      <a:r>
                        <a:rPr kumimoji="0" lang="es-CL" sz="1800" b="0" i="0" u="none" strike="noStrike" cap="none" normalizeH="0" baseline="0">
                          <a:ln>
                            <a:noFill/>
                          </a:ln>
                          <a:effectLst>
                            <a:outerShdw blurRad="38100" dist="38100" dir="2700000" algn="tl">
                              <a:srgbClr val="000000">
                                <a:alpha val="43137"/>
                              </a:srgbClr>
                            </a:outerShdw>
                          </a:effectLst>
                          <a:latin typeface="Century Gothic" panose="020B0502020202020204" pitchFamily="34" charset="0"/>
                        </a:rPr>
                        <a:t>si</a:t>
                      </a:r>
                      <a:endParaRPr kumimoji="0" lang="es-ES_tradnl" sz="1800" b="0" i="0" u="none" strike="noStrike" cap="none" normalizeH="0" baseline="0" dirty="0">
                        <a:ln>
                          <a:noFill/>
                        </a:ln>
                        <a:solidFill>
                          <a:schemeClr val="bg1"/>
                        </a:solidFill>
                        <a:effectLst>
                          <a:outerShdw blurRad="38100" dist="38100" dir="2700000" algn="tl">
                            <a:srgbClr val="000000">
                              <a:alpha val="43137"/>
                            </a:srgbClr>
                          </a:outerShdw>
                        </a:effectLst>
                        <a:latin typeface="Century Gothic" panose="020B0502020202020204"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solidFill>
                      <a:schemeClr val="tx1">
                        <a:lumMod val="10000"/>
                        <a:lumOff val="90000"/>
                      </a:schemeClr>
                    </a:solidFill>
                  </a:tcPr>
                </a:tc>
                <a:extLst>
                  <a:ext uri="{0D108BD9-81ED-4DB2-BD59-A6C34878D82A}">
                    <a16:rowId xmlns:a16="http://schemas.microsoft.com/office/drawing/2014/main" val="10001"/>
                  </a:ext>
                </a:extLst>
              </a:tr>
              <a:tr h="755650">
                <a:tc>
                  <a:txBody>
                    <a:bodyPr/>
                    <a:lstStyle/>
                    <a:p>
                      <a:pPr marL="109538" marR="0" lvl="0" indent="0" algn="l" defTabSz="914400" rtl="0" eaLnBrk="1" fontAlgn="base" latinLnBrk="0" hangingPunct="1">
                        <a:lnSpc>
                          <a:spcPct val="100000"/>
                        </a:lnSpc>
                        <a:spcBef>
                          <a:spcPts val="400"/>
                        </a:spcBef>
                        <a:spcAft>
                          <a:spcPct val="0"/>
                        </a:spcAft>
                        <a:buClr>
                          <a:schemeClr val="accent1"/>
                        </a:buClr>
                        <a:buSzPct val="68000"/>
                        <a:buFont typeface="Wingdings 3" pitchFamily="18" charset="2"/>
                        <a:buNone/>
                        <a:tabLst/>
                      </a:pPr>
                      <a:r>
                        <a:rPr kumimoji="0" lang="es-CL" sz="1800" b="0" i="0" u="none" strike="noStrike" cap="none" normalizeH="0" baseline="0">
                          <a:ln>
                            <a:noFill/>
                          </a:ln>
                          <a:effectLst>
                            <a:outerShdw blurRad="38100" dist="38100" dir="2700000" algn="tl">
                              <a:srgbClr val="000000">
                                <a:alpha val="43137"/>
                              </a:srgbClr>
                            </a:outerShdw>
                          </a:effectLst>
                          <a:latin typeface="Century Gothic" panose="020B0502020202020204" pitchFamily="34" charset="0"/>
                        </a:rPr>
                        <a:t>Desde cualquier clase o subclase del mismo paquete</a:t>
                      </a:r>
                      <a:endParaRPr kumimoji="0" lang="es-ES_tradnl" sz="1800" b="0" i="0" u="none" strike="noStrike" cap="none" normalizeH="0" baseline="0" dirty="0">
                        <a:ln>
                          <a:noFill/>
                        </a:ln>
                        <a:solidFill>
                          <a:schemeClr val="bg1"/>
                        </a:solidFill>
                        <a:effectLst>
                          <a:outerShdw blurRad="38100" dist="38100" dir="2700000" algn="tl">
                            <a:srgbClr val="000000">
                              <a:alpha val="43137"/>
                            </a:srgbClr>
                          </a:outerShdw>
                        </a:effectLst>
                        <a:latin typeface="Century Gothic" panose="020B0502020202020204"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solidFill>
                      <a:schemeClr val="tx1">
                        <a:lumMod val="10000"/>
                        <a:lumOff val="90000"/>
                      </a:schemeClr>
                    </a:solidFill>
                  </a:tcPr>
                </a:tc>
                <a:tc>
                  <a:txBody>
                    <a:bodyPr/>
                    <a:lstStyle/>
                    <a:p>
                      <a:pPr marL="109538" marR="0" lvl="0" indent="0" algn="ctr" defTabSz="914400" rtl="0" eaLnBrk="1" fontAlgn="base" latinLnBrk="0" hangingPunct="1">
                        <a:lnSpc>
                          <a:spcPct val="100000"/>
                        </a:lnSpc>
                        <a:spcBef>
                          <a:spcPts val="400"/>
                        </a:spcBef>
                        <a:spcAft>
                          <a:spcPct val="0"/>
                        </a:spcAft>
                        <a:buClr>
                          <a:schemeClr val="accent1"/>
                        </a:buClr>
                        <a:buSzPct val="68000"/>
                        <a:buFont typeface="Wingdings 3" pitchFamily="18" charset="2"/>
                        <a:buNone/>
                        <a:tabLst/>
                      </a:pPr>
                      <a:r>
                        <a:rPr kumimoji="0" lang="es-CL" sz="1800" b="0" i="0" u="none" strike="noStrike" cap="none" normalizeH="0" baseline="0">
                          <a:ln>
                            <a:noFill/>
                          </a:ln>
                          <a:effectLst>
                            <a:outerShdw blurRad="38100" dist="38100" dir="2700000" algn="tl">
                              <a:srgbClr val="000000">
                                <a:alpha val="43137"/>
                              </a:srgbClr>
                            </a:outerShdw>
                          </a:effectLst>
                          <a:latin typeface="Century Gothic" panose="020B0502020202020204" pitchFamily="34" charset="0"/>
                        </a:rPr>
                        <a:t>si</a:t>
                      </a:r>
                      <a:endParaRPr kumimoji="0" lang="es-ES_tradnl" sz="1800" b="0" i="0" u="none" strike="noStrike" cap="none" normalizeH="0" baseline="0" dirty="0">
                        <a:ln>
                          <a:noFill/>
                        </a:ln>
                        <a:solidFill>
                          <a:schemeClr val="bg1"/>
                        </a:solidFill>
                        <a:effectLst>
                          <a:outerShdw blurRad="38100" dist="38100" dir="2700000" algn="tl">
                            <a:srgbClr val="000000">
                              <a:alpha val="43137"/>
                            </a:srgbClr>
                          </a:outerShdw>
                        </a:effectLst>
                        <a:latin typeface="Century Gothic" panose="020B0502020202020204"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solidFill>
                      <a:schemeClr val="tx1">
                        <a:lumMod val="10000"/>
                        <a:lumOff val="90000"/>
                      </a:schemeClr>
                    </a:solidFill>
                  </a:tcPr>
                </a:tc>
                <a:tc>
                  <a:txBody>
                    <a:bodyPr/>
                    <a:lstStyle/>
                    <a:p>
                      <a:pPr marL="109538" marR="0" lvl="0" indent="0" algn="ctr" defTabSz="914400" rtl="0" eaLnBrk="1" fontAlgn="base" latinLnBrk="0" hangingPunct="1">
                        <a:lnSpc>
                          <a:spcPct val="100000"/>
                        </a:lnSpc>
                        <a:spcBef>
                          <a:spcPts val="400"/>
                        </a:spcBef>
                        <a:spcAft>
                          <a:spcPct val="0"/>
                        </a:spcAft>
                        <a:buClr>
                          <a:schemeClr val="accent1"/>
                        </a:buClr>
                        <a:buSzPct val="68000"/>
                        <a:buFont typeface="Wingdings 3" pitchFamily="18" charset="2"/>
                        <a:buNone/>
                        <a:tabLst/>
                      </a:pPr>
                      <a:r>
                        <a:rPr kumimoji="0" lang="es-CL" sz="1800" b="0" i="0" u="none" strike="noStrike" cap="none" normalizeH="0" baseline="0">
                          <a:ln>
                            <a:noFill/>
                          </a:ln>
                          <a:effectLst>
                            <a:outerShdw blurRad="38100" dist="38100" dir="2700000" algn="tl">
                              <a:srgbClr val="000000">
                                <a:alpha val="43137"/>
                              </a:srgbClr>
                            </a:outerShdw>
                          </a:effectLst>
                          <a:latin typeface="Century Gothic" panose="020B0502020202020204" pitchFamily="34" charset="0"/>
                        </a:rPr>
                        <a:t>si</a:t>
                      </a:r>
                      <a:endParaRPr kumimoji="0" lang="es-ES_tradnl" sz="1800" b="0" i="0" u="none" strike="noStrike" cap="none" normalizeH="0" baseline="0" dirty="0">
                        <a:ln>
                          <a:noFill/>
                        </a:ln>
                        <a:solidFill>
                          <a:schemeClr val="bg1"/>
                        </a:solidFill>
                        <a:effectLst>
                          <a:outerShdw blurRad="38100" dist="38100" dir="2700000" algn="tl">
                            <a:srgbClr val="000000">
                              <a:alpha val="43137"/>
                            </a:srgbClr>
                          </a:outerShdw>
                        </a:effectLst>
                        <a:latin typeface="Century Gothic" panose="020B0502020202020204"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solidFill>
                      <a:schemeClr val="tx1">
                        <a:lumMod val="10000"/>
                        <a:lumOff val="90000"/>
                      </a:schemeClr>
                    </a:solidFill>
                  </a:tcPr>
                </a:tc>
                <a:tc>
                  <a:txBody>
                    <a:bodyPr/>
                    <a:lstStyle/>
                    <a:p>
                      <a:pPr marL="109538" marR="0" lvl="0" indent="0" algn="ctr" defTabSz="914400" rtl="0" eaLnBrk="1" fontAlgn="base" latinLnBrk="0" hangingPunct="1">
                        <a:lnSpc>
                          <a:spcPct val="100000"/>
                        </a:lnSpc>
                        <a:spcBef>
                          <a:spcPts val="400"/>
                        </a:spcBef>
                        <a:spcAft>
                          <a:spcPct val="0"/>
                        </a:spcAft>
                        <a:buClr>
                          <a:schemeClr val="accent1"/>
                        </a:buClr>
                        <a:buSzPct val="68000"/>
                        <a:buFont typeface="Wingdings 3" pitchFamily="18" charset="2"/>
                        <a:buNone/>
                        <a:tabLst/>
                      </a:pPr>
                      <a:r>
                        <a:rPr kumimoji="0" lang="es-CL" sz="1800" b="0" i="0" u="none" strike="noStrike" cap="none" normalizeH="0" baseline="0">
                          <a:ln>
                            <a:noFill/>
                          </a:ln>
                          <a:effectLst>
                            <a:outerShdw blurRad="38100" dist="38100" dir="2700000" algn="tl">
                              <a:srgbClr val="000000">
                                <a:alpha val="43137"/>
                              </a:srgbClr>
                            </a:outerShdw>
                          </a:effectLst>
                          <a:latin typeface="Century Gothic" panose="020B0502020202020204" pitchFamily="34" charset="0"/>
                        </a:rPr>
                        <a:t>si</a:t>
                      </a:r>
                      <a:endParaRPr kumimoji="0" lang="es-ES_tradnl" sz="1800" b="0" i="0" u="none" strike="noStrike" cap="none" normalizeH="0" baseline="0" dirty="0">
                        <a:ln>
                          <a:noFill/>
                        </a:ln>
                        <a:solidFill>
                          <a:schemeClr val="bg1"/>
                        </a:solidFill>
                        <a:effectLst>
                          <a:outerShdw blurRad="38100" dist="38100" dir="2700000" algn="tl">
                            <a:srgbClr val="000000">
                              <a:alpha val="43137"/>
                            </a:srgbClr>
                          </a:outerShdw>
                        </a:effectLst>
                        <a:latin typeface="Century Gothic" panose="020B0502020202020204"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solidFill>
                      <a:schemeClr val="tx1">
                        <a:lumMod val="10000"/>
                        <a:lumOff val="90000"/>
                      </a:schemeClr>
                    </a:solidFill>
                  </a:tcPr>
                </a:tc>
                <a:tc>
                  <a:txBody>
                    <a:bodyPr/>
                    <a:lstStyle/>
                    <a:p>
                      <a:pPr marL="109538" marR="0" lvl="0" indent="0" algn="ctr" defTabSz="914400" rtl="0" eaLnBrk="1" fontAlgn="base" latinLnBrk="0" hangingPunct="1">
                        <a:lnSpc>
                          <a:spcPct val="100000"/>
                        </a:lnSpc>
                        <a:spcBef>
                          <a:spcPts val="400"/>
                        </a:spcBef>
                        <a:spcAft>
                          <a:spcPct val="0"/>
                        </a:spcAft>
                        <a:buClr>
                          <a:schemeClr val="accent1"/>
                        </a:buClr>
                        <a:buSzPct val="68000"/>
                        <a:buFont typeface="Wingdings 3" pitchFamily="18" charset="2"/>
                        <a:buNone/>
                        <a:tabLst/>
                      </a:pPr>
                      <a:r>
                        <a:rPr kumimoji="0" lang="es-CL" sz="1800" b="0" i="0" u="none" strike="noStrike" cap="none" normalizeH="0" baseline="0">
                          <a:ln>
                            <a:noFill/>
                          </a:ln>
                          <a:effectLst>
                            <a:outerShdw blurRad="38100" dist="38100" dir="2700000" algn="tl">
                              <a:srgbClr val="000000">
                                <a:alpha val="43137"/>
                              </a:srgbClr>
                            </a:outerShdw>
                          </a:effectLst>
                          <a:latin typeface="Century Gothic" panose="020B0502020202020204" pitchFamily="34" charset="0"/>
                        </a:rPr>
                        <a:t>no</a:t>
                      </a:r>
                      <a:endParaRPr kumimoji="0" lang="es-ES_tradnl" sz="1800" b="0" i="0" u="none" strike="noStrike" cap="none" normalizeH="0" baseline="0" dirty="0">
                        <a:ln>
                          <a:noFill/>
                        </a:ln>
                        <a:solidFill>
                          <a:schemeClr val="bg1"/>
                        </a:solidFill>
                        <a:effectLst>
                          <a:outerShdw blurRad="38100" dist="38100" dir="2700000" algn="tl">
                            <a:srgbClr val="000000">
                              <a:alpha val="43137"/>
                            </a:srgbClr>
                          </a:outerShdw>
                        </a:effectLst>
                        <a:latin typeface="Century Gothic" panose="020B0502020202020204"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solidFill>
                      <a:schemeClr val="tx1">
                        <a:lumMod val="10000"/>
                        <a:lumOff val="90000"/>
                      </a:schemeClr>
                    </a:solidFill>
                  </a:tcPr>
                </a:tc>
                <a:extLst>
                  <a:ext uri="{0D108BD9-81ED-4DB2-BD59-A6C34878D82A}">
                    <a16:rowId xmlns:a16="http://schemas.microsoft.com/office/drawing/2014/main" val="10002"/>
                  </a:ext>
                </a:extLst>
              </a:tr>
              <a:tr h="752475">
                <a:tc>
                  <a:txBody>
                    <a:bodyPr/>
                    <a:lstStyle/>
                    <a:p>
                      <a:pPr marL="109538" marR="0" lvl="0" indent="0" algn="l" defTabSz="914400" rtl="0" eaLnBrk="1" fontAlgn="base" latinLnBrk="0" hangingPunct="1">
                        <a:lnSpc>
                          <a:spcPct val="100000"/>
                        </a:lnSpc>
                        <a:spcBef>
                          <a:spcPts val="400"/>
                        </a:spcBef>
                        <a:spcAft>
                          <a:spcPct val="0"/>
                        </a:spcAft>
                        <a:buClr>
                          <a:schemeClr val="accent1"/>
                        </a:buClr>
                        <a:buSzPct val="68000"/>
                        <a:buFont typeface="Wingdings 3" pitchFamily="18" charset="2"/>
                        <a:buNone/>
                        <a:tabLst/>
                      </a:pPr>
                      <a:r>
                        <a:rPr kumimoji="0" lang="es-CL" sz="1800" b="0" i="0" u="none" strike="noStrike" cap="none" normalizeH="0" baseline="0">
                          <a:ln>
                            <a:noFill/>
                          </a:ln>
                          <a:effectLst>
                            <a:outerShdw blurRad="38100" dist="38100" dir="2700000" algn="tl">
                              <a:srgbClr val="000000">
                                <a:alpha val="43137"/>
                              </a:srgbClr>
                            </a:outerShdw>
                          </a:effectLst>
                          <a:latin typeface="Century Gothic" panose="020B0502020202020204" pitchFamily="34" charset="0"/>
                        </a:rPr>
                        <a:t>Desde una subclase en otro paquete</a:t>
                      </a:r>
                      <a:endParaRPr kumimoji="0" lang="es-ES_tradnl" sz="1800" b="0" i="0" u="none" strike="noStrike" cap="none" normalizeH="0" baseline="0" dirty="0">
                        <a:ln>
                          <a:noFill/>
                        </a:ln>
                        <a:solidFill>
                          <a:schemeClr val="bg1"/>
                        </a:solidFill>
                        <a:effectLst>
                          <a:outerShdw blurRad="38100" dist="38100" dir="2700000" algn="tl">
                            <a:srgbClr val="000000">
                              <a:alpha val="43137"/>
                            </a:srgbClr>
                          </a:outerShdw>
                        </a:effectLst>
                        <a:latin typeface="Century Gothic" panose="020B0502020202020204"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solidFill>
                      <a:schemeClr val="tx1">
                        <a:lumMod val="10000"/>
                        <a:lumOff val="90000"/>
                      </a:schemeClr>
                    </a:solidFill>
                  </a:tcPr>
                </a:tc>
                <a:tc>
                  <a:txBody>
                    <a:bodyPr/>
                    <a:lstStyle/>
                    <a:p>
                      <a:pPr marL="109538" marR="0" lvl="0" indent="0" algn="ctr" defTabSz="914400" rtl="0" eaLnBrk="1" fontAlgn="base" latinLnBrk="0" hangingPunct="1">
                        <a:lnSpc>
                          <a:spcPct val="100000"/>
                        </a:lnSpc>
                        <a:spcBef>
                          <a:spcPts val="400"/>
                        </a:spcBef>
                        <a:spcAft>
                          <a:spcPct val="0"/>
                        </a:spcAft>
                        <a:buClr>
                          <a:schemeClr val="accent1"/>
                        </a:buClr>
                        <a:buSzPct val="68000"/>
                        <a:buFont typeface="Wingdings 3" pitchFamily="18" charset="2"/>
                        <a:buNone/>
                        <a:tabLst/>
                      </a:pPr>
                      <a:r>
                        <a:rPr kumimoji="0" lang="es-CL" sz="1800" b="0" i="0" u="none" strike="noStrike" cap="none" normalizeH="0" baseline="0">
                          <a:ln>
                            <a:noFill/>
                          </a:ln>
                          <a:effectLst>
                            <a:outerShdw blurRad="38100" dist="38100" dir="2700000" algn="tl">
                              <a:srgbClr val="000000">
                                <a:alpha val="43137"/>
                              </a:srgbClr>
                            </a:outerShdw>
                          </a:effectLst>
                          <a:latin typeface="Century Gothic" panose="020B0502020202020204" pitchFamily="34" charset="0"/>
                        </a:rPr>
                        <a:t>si</a:t>
                      </a:r>
                      <a:endParaRPr kumimoji="0" lang="es-ES_tradnl" sz="1800" b="0" i="0" u="none" strike="noStrike" cap="none" normalizeH="0" baseline="0" dirty="0">
                        <a:ln>
                          <a:noFill/>
                        </a:ln>
                        <a:solidFill>
                          <a:schemeClr val="bg1"/>
                        </a:solidFill>
                        <a:effectLst>
                          <a:outerShdw blurRad="38100" dist="38100" dir="2700000" algn="tl">
                            <a:srgbClr val="000000">
                              <a:alpha val="43137"/>
                            </a:srgbClr>
                          </a:outerShdw>
                        </a:effectLst>
                        <a:latin typeface="Century Gothic" panose="020B0502020202020204"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solidFill>
                      <a:schemeClr val="tx1">
                        <a:lumMod val="10000"/>
                        <a:lumOff val="90000"/>
                      </a:schemeClr>
                    </a:solidFill>
                  </a:tcPr>
                </a:tc>
                <a:tc>
                  <a:txBody>
                    <a:bodyPr/>
                    <a:lstStyle/>
                    <a:p>
                      <a:pPr marL="109538" marR="0" lvl="0" indent="0" algn="ctr" defTabSz="914400" rtl="0" eaLnBrk="1" fontAlgn="base" latinLnBrk="0" hangingPunct="1">
                        <a:lnSpc>
                          <a:spcPct val="100000"/>
                        </a:lnSpc>
                        <a:spcBef>
                          <a:spcPts val="400"/>
                        </a:spcBef>
                        <a:spcAft>
                          <a:spcPct val="0"/>
                        </a:spcAft>
                        <a:buClr>
                          <a:schemeClr val="accent1"/>
                        </a:buClr>
                        <a:buSzPct val="68000"/>
                        <a:buFont typeface="Wingdings 3" pitchFamily="18" charset="2"/>
                        <a:buNone/>
                        <a:tabLst/>
                      </a:pPr>
                      <a:r>
                        <a:rPr kumimoji="0" lang="es-CL" sz="1800" b="0" i="0" u="none" strike="noStrike" cap="none" normalizeH="0" baseline="0">
                          <a:ln>
                            <a:noFill/>
                          </a:ln>
                          <a:effectLst>
                            <a:outerShdw blurRad="38100" dist="38100" dir="2700000" algn="tl">
                              <a:srgbClr val="000000">
                                <a:alpha val="43137"/>
                              </a:srgbClr>
                            </a:outerShdw>
                          </a:effectLst>
                          <a:latin typeface="Century Gothic" panose="020B0502020202020204" pitchFamily="34" charset="0"/>
                        </a:rPr>
                        <a:t>si, usando herencia</a:t>
                      </a:r>
                      <a:endParaRPr kumimoji="0" lang="es-ES_tradnl" sz="1800" b="0" i="0" u="none" strike="noStrike" cap="none" normalizeH="0" baseline="0" dirty="0">
                        <a:ln>
                          <a:noFill/>
                        </a:ln>
                        <a:solidFill>
                          <a:schemeClr val="bg1"/>
                        </a:solidFill>
                        <a:effectLst>
                          <a:outerShdw blurRad="38100" dist="38100" dir="2700000" algn="tl">
                            <a:srgbClr val="000000">
                              <a:alpha val="43137"/>
                            </a:srgbClr>
                          </a:outerShdw>
                        </a:effectLst>
                        <a:latin typeface="Century Gothic" panose="020B0502020202020204"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solidFill>
                      <a:schemeClr val="tx1">
                        <a:lumMod val="10000"/>
                        <a:lumOff val="90000"/>
                      </a:schemeClr>
                    </a:solidFill>
                  </a:tcPr>
                </a:tc>
                <a:tc>
                  <a:txBody>
                    <a:bodyPr/>
                    <a:lstStyle/>
                    <a:p>
                      <a:pPr marL="109538" marR="0" lvl="0" indent="0" algn="ctr" defTabSz="914400" rtl="0" eaLnBrk="1" fontAlgn="base" latinLnBrk="0" hangingPunct="1">
                        <a:lnSpc>
                          <a:spcPct val="100000"/>
                        </a:lnSpc>
                        <a:spcBef>
                          <a:spcPts val="400"/>
                        </a:spcBef>
                        <a:spcAft>
                          <a:spcPct val="0"/>
                        </a:spcAft>
                        <a:buClr>
                          <a:schemeClr val="accent1"/>
                        </a:buClr>
                        <a:buSzPct val="68000"/>
                        <a:buFont typeface="Wingdings 3" pitchFamily="18" charset="2"/>
                        <a:buNone/>
                        <a:tabLst/>
                      </a:pPr>
                      <a:r>
                        <a:rPr kumimoji="0" lang="es-CL" sz="1800" b="0" i="0" u="none" strike="noStrike" cap="none" normalizeH="0" baseline="0">
                          <a:ln>
                            <a:noFill/>
                          </a:ln>
                          <a:effectLst>
                            <a:outerShdw blurRad="38100" dist="38100" dir="2700000" algn="tl">
                              <a:srgbClr val="000000">
                                <a:alpha val="43137"/>
                              </a:srgbClr>
                            </a:outerShdw>
                          </a:effectLst>
                          <a:latin typeface="Century Gothic" panose="020B0502020202020204" pitchFamily="34" charset="0"/>
                        </a:rPr>
                        <a:t>no</a:t>
                      </a:r>
                      <a:endParaRPr kumimoji="0" lang="es-ES_tradnl" sz="1800" b="0" i="0" u="none" strike="noStrike" cap="none" normalizeH="0" baseline="0" dirty="0">
                        <a:ln>
                          <a:noFill/>
                        </a:ln>
                        <a:solidFill>
                          <a:schemeClr val="bg1"/>
                        </a:solidFill>
                        <a:effectLst>
                          <a:outerShdw blurRad="38100" dist="38100" dir="2700000" algn="tl">
                            <a:srgbClr val="000000">
                              <a:alpha val="43137"/>
                            </a:srgbClr>
                          </a:outerShdw>
                        </a:effectLst>
                        <a:latin typeface="Century Gothic" panose="020B0502020202020204"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solidFill>
                      <a:schemeClr val="tx1">
                        <a:lumMod val="10000"/>
                        <a:lumOff val="90000"/>
                      </a:schemeClr>
                    </a:solidFill>
                  </a:tcPr>
                </a:tc>
                <a:tc>
                  <a:txBody>
                    <a:bodyPr/>
                    <a:lstStyle/>
                    <a:p>
                      <a:pPr marL="109538" marR="0" lvl="0" indent="0" algn="ctr" defTabSz="914400" rtl="0" eaLnBrk="1" fontAlgn="base" latinLnBrk="0" hangingPunct="1">
                        <a:lnSpc>
                          <a:spcPct val="100000"/>
                        </a:lnSpc>
                        <a:spcBef>
                          <a:spcPts val="400"/>
                        </a:spcBef>
                        <a:spcAft>
                          <a:spcPct val="0"/>
                        </a:spcAft>
                        <a:buClr>
                          <a:schemeClr val="accent1"/>
                        </a:buClr>
                        <a:buSzPct val="68000"/>
                        <a:buFont typeface="Wingdings 3" pitchFamily="18" charset="2"/>
                        <a:buNone/>
                        <a:tabLst/>
                      </a:pPr>
                      <a:r>
                        <a:rPr kumimoji="0" lang="es-CL" sz="1800" b="0" i="0" u="none" strike="noStrike" cap="none" normalizeH="0" baseline="0">
                          <a:ln>
                            <a:noFill/>
                          </a:ln>
                          <a:effectLst>
                            <a:outerShdw blurRad="38100" dist="38100" dir="2700000" algn="tl">
                              <a:srgbClr val="000000">
                                <a:alpha val="43137"/>
                              </a:srgbClr>
                            </a:outerShdw>
                          </a:effectLst>
                          <a:latin typeface="Century Gothic" panose="020B0502020202020204" pitchFamily="34" charset="0"/>
                        </a:rPr>
                        <a:t>no</a:t>
                      </a:r>
                      <a:endParaRPr kumimoji="0" lang="es-ES_tradnl" sz="1800" b="0" i="0" u="none" strike="noStrike" cap="none" normalizeH="0" baseline="0" dirty="0">
                        <a:ln>
                          <a:noFill/>
                        </a:ln>
                        <a:solidFill>
                          <a:schemeClr val="bg1"/>
                        </a:solidFill>
                        <a:effectLst>
                          <a:outerShdw blurRad="38100" dist="38100" dir="2700000" algn="tl">
                            <a:srgbClr val="000000">
                              <a:alpha val="43137"/>
                            </a:srgbClr>
                          </a:outerShdw>
                        </a:effectLst>
                        <a:latin typeface="Century Gothic" panose="020B0502020202020204"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solidFill>
                      <a:schemeClr val="tx1">
                        <a:lumMod val="10000"/>
                        <a:lumOff val="90000"/>
                      </a:schemeClr>
                    </a:solidFill>
                  </a:tcPr>
                </a:tc>
                <a:extLst>
                  <a:ext uri="{0D108BD9-81ED-4DB2-BD59-A6C34878D82A}">
                    <a16:rowId xmlns:a16="http://schemas.microsoft.com/office/drawing/2014/main" val="10003"/>
                  </a:ext>
                </a:extLst>
              </a:tr>
              <a:tr h="755650">
                <a:tc>
                  <a:txBody>
                    <a:bodyPr/>
                    <a:lstStyle/>
                    <a:p>
                      <a:pPr marL="109538" marR="0" lvl="0" indent="0" algn="l" defTabSz="914400" rtl="0" eaLnBrk="1" fontAlgn="base" latinLnBrk="0" hangingPunct="1">
                        <a:lnSpc>
                          <a:spcPct val="100000"/>
                        </a:lnSpc>
                        <a:spcBef>
                          <a:spcPts val="400"/>
                        </a:spcBef>
                        <a:spcAft>
                          <a:spcPct val="0"/>
                        </a:spcAft>
                        <a:buClr>
                          <a:schemeClr val="accent1"/>
                        </a:buClr>
                        <a:buSzPct val="68000"/>
                        <a:buFont typeface="Wingdings 3" pitchFamily="18" charset="2"/>
                        <a:buNone/>
                        <a:tabLst/>
                      </a:pPr>
                      <a:r>
                        <a:rPr kumimoji="0" lang="es-CL" sz="1800" b="0" i="0" u="none" strike="noStrike" cap="none" normalizeH="0" baseline="0">
                          <a:ln>
                            <a:noFill/>
                          </a:ln>
                          <a:effectLst>
                            <a:outerShdw blurRad="38100" dist="38100" dir="2700000" algn="tl">
                              <a:srgbClr val="000000">
                                <a:alpha val="43137"/>
                              </a:srgbClr>
                            </a:outerShdw>
                          </a:effectLst>
                          <a:latin typeface="Century Gothic" panose="020B0502020202020204" pitchFamily="34" charset="0"/>
                        </a:rPr>
                        <a:t>Desde cualquier clase en cualquier paquete</a:t>
                      </a:r>
                      <a:endParaRPr kumimoji="0" lang="es-ES_tradnl" sz="1800" b="0" i="0" u="none" strike="noStrike" cap="none" normalizeH="0" baseline="0" dirty="0">
                        <a:ln>
                          <a:noFill/>
                        </a:ln>
                        <a:solidFill>
                          <a:schemeClr val="bg1"/>
                        </a:solidFill>
                        <a:effectLst>
                          <a:outerShdw blurRad="38100" dist="38100" dir="2700000" algn="tl">
                            <a:srgbClr val="000000">
                              <a:alpha val="43137"/>
                            </a:srgbClr>
                          </a:outerShdw>
                        </a:effectLst>
                        <a:latin typeface="Century Gothic" panose="020B0502020202020204"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solidFill>
                      <a:schemeClr val="tx1">
                        <a:lumMod val="10000"/>
                        <a:lumOff val="90000"/>
                      </a:schemeClr>
                    </a:solidFill>
                  </a:tcPr>
                </a:tc>
                <a:tc>
                  <a:txBody>
                    <a:bodyPr/>
                    <a:lstStyle/>
                    <a:p>
                      <a:pPr marL="109538" marR="0" lvl="0" indent="0" algn="ctr" defTabSz="914400" rtl="0" eaLnBrk="1" fontAlgn="base" latinLnBrk="0" hangingPunct="1">
                        <a:lnSpc>
                          <a:spcPct val="100000"/>
                        </a:lnSpc>
                        <a:spcBef>
                          <a:spcPts val="400"/>
                        </a:spcBef>
                        <a:spcAft>
                          <a:spcPct val="0"/>
                        </a:spcAft>
                        <a:buClr>
                          <a:schemeClr val="accent1"/>
                        </a:buClr>
                        <a:buSzPct val="68000"/>
                        <a:buFont typeface="Wingdings 3" pitchFamily="18" charset="2"/>
                        <a:buNone/>
                        <a:tabLst/>
                      </a:pPr>
                      <a:r>
                        <a:rPr kumimoji="0" lang="es-CL" sz="1800" b="0" i="0" u="none" strike="noStrike" cap="none" normalizeH="0" baseline="0">
                          <a:ln>
                            <a:noFill/>
                          </a:ln>
                          <a:effectLst>
                            <a:outerShdw blurRad="38100" dist="38100" dir="2700000" algn="tl">
                              <a:srgbClr val="000000">
                                <a:alpha val="43137"/>
                              </a:srgbClr>
                            </a:outerShdw>
                          </a:effectLst>
                          <a:latin typeface="Century Gothic" panose="020B0502020202020204" pitchFamily="34" charset="0"/>
                        </a:rPr>
                        <a:t>si</a:t>
                      </a:r>
                      <a:endParaRPr kumimoji="0" lang="es-ES_tradnl" sz="1800" b="0" i="0" u="none" strike="noStrike" cap="none" normalizeH="0" baseline="0" dirty="0">
                        <a:ln>
                          <a:noFill/>
                        </a:ln>
                        <a:solidFill>
                          <a:schemeClr val="bg1"/>
                        </a:solidFill>
                        <a:effectLst>
                          <a:outerShdw blurRad="38100" dist="38100" dir="2700000" algn="tl">
                            <a:srgbClr val="000000">
                              <a:alpha val="43137"/>
                            </a:srgbClr>
                          </a:outerShdw>
                        </a:effectLst>
                        <a:latin typeface="Century Gothic" panose="020B0502020202020204"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solidFill>
                      <a:schemeClr val="tx1">
                        <a:lumMod val="10000"/>
                        <a:lumOff val="90000"/>
                      </a:schemeClr>
                    </a:solidFill>
                  </a:tcPr>
                </a:tc>
                <a:tc>
                  <a:txBody>
                    <a:bodyPr/>
                    <a:lstStyle/>
                    <a:p>
                      <a:pPr marL="109538" marR="0" lvl="0" indent="0" algn="ctr" defTabSz="914400" rtl="0" eaLnBrk="1" fontAlgn="base" latinLnBrk="0" hangingPunct="1">
                        <a:lnSpc>
                          <a:spcPct val="100000"/>
                        </a:lnSpc>
                        <a:spcBef>
                          <a:spcPts val="400"/>
                        </a:spcBef>
                        <a:spcAft>
                          <a:spcPct val="0"/>
                        </a:spcAft>
                        <a:buClr>
                          <a:schemeClr val="accent1"/>
                        </a:buClr>
                        <a:buSzPct val="68000"/>
                        <a:buFont typeface="Wingdings 3" pitchFamily="18" charset="2"/>
                        <a:buNone/>
                        <a:tabLst/>
                      </a:pPr>
                      <a:r>
                        <a:rPr kumimoji="0" lang="es-CL" sz="1800" b="0" i="0" u="none" strike="noStrike" cap="none" normalizeH="0" baseline="0">
                          <a:ln>
                            <a:noFill/>
                          </a:ln>
                          <a:effectLst>
                            <a:outerShdw blurRad="38100" dist="38100" dir="2700000" algn="tl">
                              <a:srgbClr val="000000">
                                <a:alpha val="43137"/>
                              </a:srgbClr>
                            </a:outerShdw>
                          </a:effectLst>
                          <a:latin typeface="Century Gothic" panose="020B0502020202020204" pitchFamily="34" charset="0"/>
                        </a:rPr>
                        <a:t>no</a:t>
                      </a:r>
                      <a:endParaRPr kumimoji="0" lang="es-ES_tradnl" sz="1800" b="0" i="0" u="none" strike="noStrike" cap="none" normalizeH="0" baseline="0" dirty="0">
                        <a:ln>
                          <a:noFill/>
                        </a:ln>
                        <a:solidFill>
                          <a:schemeClr val="bg1"/>
                        </a:solidFill>
                        <a:effectLst>
                          <a:outerShdw blurRad="38100" dist="38100" dir="2700000" algn="tl">
                            <a:srgbClr val="000000">
                              <a:alpha val="43137"/>
                            </a:srgbClr>
                          </a:outerShdw>
                        </a:effectLst>
                        <a:latin typeface="Century Gothic" panose="020B0502020202020204"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solidFill>
                      <a:schemeClr val="tx1">
                        <a:lumMod val="10000"/>
                        <a:lumOff val="90000"/>
                      </a:schemeClr>
                    </a:solidFill>
                  </a:tcPr>
                </a:tc>
                <a:tc>
                  <a:txBody>
                    <a:bodyPr/>
                    <a:lstStyle/>
                    <a:p>
                      <a:pPr marL="109538" marR="0" lvl="0" indent="0" algn="ctr" defTabSz="914400" rtl="0" eaLnBrk="1" fontAlgn="base" latinLnBrk="0" hangingPunct="1">
                        <a:lnSpc>
                          <a:spcPct val="100000"/>
                        </a:lnSpc>
                        <a:spcBef>
                          <a:spcPts val="400"/>
                        </a:spcBef>
                        <a:spcAft>
                          <a:spcPct val="0"/>
                        </a:spcAft>
                        <a:buClr>
                          <a:schemeClr val="accent1"/>
                        </a:buClr>
                        <a:buSzPct val="68000"/>
                        <a:buFont typeface="Wingdings 3" pitchFamily="18" charset="2"/>
                        <a:buNone/>
                        <a:tabLst/>
                      </a:pPr>
                      <a:r>
                        <a:rPr kumimoji="0" lang="es-CL" sz="1800" b="0" i="0" u="none" strike="noStrike" cap="none" normalizeH="0" baseline="0">
                          <a:ln>
                            <a:noFill/>
                          </a:ln>
                          <a:effectLst>
                            <a:outerShdw blurRad="38100" dist="38100" dir="2700000" algn="tl">
                              <a:srgbClr val="000000">
                                <a:alpha val="43137"/>
                              </a:srgbClr>
                            </a:outerShdw>
                          </a:effectLst>
                          <a:latin typeface="Century Gothic" panose="020B0502020202020204" pitchFamily="34" charset="0"/>
                        </a:rPr>
                        <a:t>no</a:t>
                      </a:r>
                      <a:endParaRPr kumimoji="0" lang="es-ES_tradnl" sz="1800" b="0" i="0" u="none" strike="noStrike" cap="none" normalizeH="0" baseline="0" dirty="0">
                        <a:ln>
                          <a:noFill/>
                        </a:ln>
                        <a:solidFill>
                          <a:schemeClr val="bg1"/>
                        </a:solidFill>
                        <a:effectLst>
                          <a:outerShdw blurRad="38100" dist="38100" dir="2700000" algn="tl">
                            <a:srgbClr val="000000">
                              <a:alpha val="43137"/>
                            </a:srgbClr>
                          </a:outerShdw>
                        </a:effectLst>
                        <a:latin typeface="Century Gothic" panose="020B0502020202020204"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solidFill>
                      <a:schemeClr val="tx1">
                        <a:lumMod val="10000"/>
                        <a:lumOff val="90000"/>
                      </a:schemeClr>
                    </a:solidFill>
                  </a:tcPr>
                </a:tc>
                <a:tc>
                  <a:txBody>
                    <a:bodyPr/>
                    <a:lstStyle/>
                    <a:p>
                      <a:pPr marL="109538" marR="0" lvl="0" indent="0" algn="ctr" defTabSz="914400" rtl="0" eaLnBrk="1" fontAlgn="base" latinLnBrk="0" hangingPunct="1">
                        <a:lnSpc>
                          <a:spcPct val="100000"/>
                        </a:lnSpc>
                        <a:spcBef>
                          <a:spcPts val="400"/>
                        </a:spcBef>
                        <a:spcAft>
                          <a:spcPct val="0"/>
                        </a:spcAft>
                        <a:buClr>
                          <a:schemeClr val="accent1"/>
                        </a:buClr>
                        <a:buSzPct val="68000"/>
                        <a:buFont typeface="Wingdings 3" pitchFamily="18" charset="2"/>
                        <a:buNone/>
                        <a:tabLst/>
                      </a:pPr>
                      <a:r>
                        <a:rPr kumimoji="0" lang="es-CL" sz="1800" b="0" i="0" u="none" strike="noStrike" cap="none" normalizeH="0" baseline="0" dirty="0">
                          <a:ln>
                            <a:noFill/>
                          </a:ln>
                          <a:effectLst>
                            <a:outerShdw blurRad="38100" dist="38100" dir="2700000" algn="tl">
                              <a:srgbClr val="000000">
                                <a:alpha val="43137"/>
                              </a:srgbClr>
                            </a:outerShdw>
                          </a:effectLst>
                          <a:latin typeface="Century Gothic" panose="020B0502020202020204" pitchFamily="34" charset="0"/>
                        </a:rPr>
                        <a:t>no</a:t>
                      </a:r>
                      <a:endParaRPr kumimoji="0" lang="es-ES_tradnl" sz="1800" b="0" i="0" u="none" strike="noStrike" cap="none" normalizeH="0" baseline="0" dirty="0">
                        <a:ln>
                          <a:noFill/>
                        </a:ln>
                        <a:solidFill>
                          <a:schemeClr val="bg1"/>
                        </a:solidFill>
                        <a:effectLst>
                          <a:outerShdw blurRad="38100" dist="38100" dir="2700000" algn="tl">
                            <a:srgbClr val="000000">
                              <a:alpha val="43137"/>
                            </a:srgbClr>
                          </a:outerShdw>
                        </a:effectLst>
                        <a:latin typeface="Century Gothic" panose="020B0502020202020204" pitchFamily="34" charset="0"/>
                        <a:ea typeface="Verdana" pitchFamily="34" charset="0"/>
                        <a:cs typeface="Verdan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cross"/>
                      <a:lightRig rig="flood" dir="t"/>
                    </a:cell3D>
                    <a:solidFill>
                      <a:schemeClr val="tx1">
                        <a:lumMod val="10000"/>
                        <a:lumOff val="90000"/>
                      </a:schemeClr>
                    </a:solidFill>
                  </a:tcPr>
                </a:tc>
                <a:extLst>
                  <a:ext uri="{0D108BD9-81ED-4DB2-BD59-A6C34878D82A}">
                    <a16:rowId xmlns:a16="http://schemas.microsoft.com/office/drawing/2014/main" val="10004"/>
                  </a:ext>
                </a:extLst>
              </a:tr>
            </a:tbl>
          </a:graphicData>
        </a:graphic>
      </p:graphicFrame>
      <mc:AlternateContent xmlns:mc="http://schemas.openxmlformats.org/markup-compatibility/2006" xmlns:p14="http://schemas.microsoft.com/office/powerpoint/2010/main">
        <mc:Choice Requires="p14">
          <p:contentPart p14:bwMode="auto" r:id="rId3">
            <p14:nvContentPartPr>
              <p14:cNvPr id="4" name="Entrada de lápiz 3">
                <a:extLst>
                  <a:ext uri="{FF2B5EF4-FFF2-40B4-BE49-F238E27FC236}">
                    <a16:creationId xmlns:a16="http://schemas.microsoft.com/office/drawing/2014/main" id="{D178259D-3C41-614D-9568-D778157BA3AE}"/>
                  </a:ext>
                </a:extLst>
              </p14:cNvPr>
              <p14:cNvContentPartPr/>
              <p14:nvPr/>
            </p14:nvContentPartPr>
            <p14:xfrm>
              <a:off x="1462137" y="2546400"/>
              <a:ext cx="360" cy="12600"/>
            </p14:xfrm>
          </p:contentPart>
        </mc:Choice>
        <mc:Fallback xmlns="">
          <p:pic>
            <p:nvPicPr>
              <p:cNvPr id="4" name="Entrada de lápiz 3">
                <a:extLst>
                  <a:ext uri="{FF2B5EF4-FFF2-40B4-BE49-F238E27FC236}">
                    <a16:creationId xmlns:a16="http://schemas.microsoft.com/office/drawing/2014/main" id="{D178259D-3C41-614D-9568-D778157BA3AE}"/>
                  </a:ext>
                </a:extLst>
              </p:cNvPr>
              <p:cNvPicPr/>
              <p:nvPr/>
            </p:nvPicPr>
            <p:blipFill>
              <a:blip r:embed="rId4"/>
              <a:stretch>
                <a:fillRect/>
              </a:stretch>
            </p:blipFill>
            <p:spPr>
              <a:xfrm>
                <a:off x="1453137" y="2537760"/>
                <a:ext cx="180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Entrada de lápiz 4">
                <a:extLst>
                  <a:ext uri="{FF2B5EF4-FFF2-40B4-BE49-F238E27FC236}">
                    <a16:creationId xmlns:a16="http://schemas.microsoft.com/office/drawing/2014/main" id="{D2AD0D81-0DA1-BE4F-A520-DA01D1A9D6F6}"/>
                  </a:ext>
                </a:extLst>
              </p14:cNvPr>
              <p14:cNvContentPartPr/>
              <p14:nvPr/>
            </p14:nvContentPartPr>
            <p14:xfrm>
              <a:off x="794697" y="2233920"/>
              <a:ext cx="360" cy="360"/>
            </p14:xfrm>
          </p:contentPart>
        </mc:Choice>
        <mc:Fallback xmlns="">
          <p:pic>
            <p:nvPicPr>
              <p:cNvPr id="5" name="Entrada de lápiz 4">
                <a:extLst>
                  <a:ext uri="{FF2B5EF4-FFF2-40B4-BE49-F238E27FC236}">
                    <a16:creationId xmlns:a16="http://schemas.microsoft.com/office/drawing/2014/main" id="{D2AD0D81-0DA1-BE4F-A520-DA01D1A9D6F6}"/>
                  </a:ext>
                </a:extLst>
              </p:cNvPr>
              <p:cNvPicPr/>
              <p:nvPr/>
            </p:nvPicPr>
            <p:blipFill>
              <a:blip r:embed="rId6"/>
              <a:stretch>
                <a:fillRect/>
              </a:stretch>
            </p:blipFill>
            <p:spPr>
              <a:xfrm>
                <a:off x="785697" y="2224920"/>
                <a:ext cx="18000" cy="18000"/>
              </a:xfrm>
              <a:prstGeom prst="rect">
                <a:avLst/>
              </a:prstGeom>
            </p:spPr>
          </p:pic>
        </mc:Fallback>
      </mc:AlternateContent>
    </p:spTree>
    <p:extLst>
      <p:ext uri="{BB962C8B-B14F-4D97-AF65-F5344CB8AC3E}">
        <p14:creationId xmlns:p14="http://schemas.microsoft.com/office/powerpoint/2010/main" val="3927924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noProof="0" dirty="0"/>
              <a:t>Sentencias</a:t>
            </a:r>
          </a:p>
        </p:txBody>
      </p:sp>
      <p:sp>
        <p:nvSpPr>
          <p:cNvPr id="8" name="Rectángulo 7">
            <a:extLst>
              <a:ext uri="{FF2B5EF4-FFF2-40B4-BE49-F238E27FC236}">
                <a16:creationId xmlns:a16="http://schemas.microsoft.com/office/drawing/2014/main" id="{9B64DDCA-56CD-584D-A980-79A4693D95AB}"/>
              </a:ext>
            </a:extLst>
          </p:cNvPr>
          <p:cNvSpPr/>
          <p:nvPr/>
        </p:nvSpPr>
        <p:spPr>
          <a:xfrm>
            <a:off x="397565" y="1119740"/>
            <a:ext cx="8348870" cy="830997"/>
          </a:xfrm>
          <a:prstGeom prst="rect">
            <a:avLst/>
          </a:prstGeom>
        </p:spPr>
        <p:txBody>
          <a:bodyPr wrap="square">
            <a:spAutoFit/>
          </a:bodyPr>
          <a:lstStyle/>
          <a:p>
            <a:pPr algn="just"/>
            <a:endParaRPr lang="es-CL" sz="2400">
              <a:solidFill>
                <a:srgbClr val="222222"/>
              </a:solidFill>
              <a:latin typeface="Calibri" panose="020F0502020204030204" pitchFamily="34" charset="0"/>
              <a:cs typeface="Calibri" panose="020F0502020204030204" pitchFamily="34" charset="0"/>
            </a:endParaRPr>
          </a:p>
          <a:p>
            <a:pPr algn="just"/>
            <a:endParaRPr lang="es-ES_tradnl" sz="2400" dirty="0">
              <a:solidFill>
                <a:srgbClr val="222222"/>
              </a:solidFill>
              <a:latin typeface="Calibri" panose="020F0502020204030204" pitchFamily="34" charset="0"/>
              <a:cs typeface="Calibri" panose="020F0502020204030204" pitchFamily="34" charset="0"/>
            </a:endParaRPr>
          </a:p>
        </p:txBody>
      </p:sp>
      <p:sp>
        <p:nvSpPr>
          <p:cNvPr id="2" name="Rectángulo 1">
            <a:extLst>
              <a:ext uri="{FF2B5EF4-FFF2-40B4-BE49-F238E27FC236}">
                <a16:creationId xmlns:a16="http://schemas.microsoft.com/office/drawing/2014/main" id="{719609CF-659C-F84D-A7AD-736B6E414233}"/>
              </a:ext>
            </a:extLst>
          </p:cNvPr>
          <p:cNvSpPr/>
          <p:nvPr/>
        </p:nvSpPr>
        <p:spPr>
          <a:xfrm>
            <a:off x="397564" y="1473683"/>
            <a:ext cx="8348869" cy="3785652"/>
          </a:xfrm>
          <a:prstGeom prst="rect">
            <a:avLst/>
          </a:prstGeom>
        </p:spPr>
        <p:txBody>
          <a:bodyPr wrap="square">
            <a:spAutoFit/>
          </a:bodyPr>
          <a:lstStyle/>
          <a:p>
            <a:pPr algn="just"/>
            <a:r>
              <a:rPr lang="es-ES_tradnl" sz="2400" dirty="0">
                <a:solidFill>
                  <a:srgbClr val="222222"/>
                </a:solidFill>
                <a:latin typeface="Calibri" panose="020F0502020204030204" pitchFamily="34" charset="0"/>
                <a:cs typeface="Calibri" panose="020F0502020204030204" pitchFamily="34" charset="0"/>
              </a:rPr>
              <a:t>En java las instrucciones se ejecutan en orden,  de la primera línea hasta el final. Existen sentencias que cambian la ejecución del flujo para tomar decisiones o repetir sentencias. </a:t>
            </a:r>
          </a:p>
          <a:p>
            <a:pPr marL="342900" indent="-342900" algn="just">
              <a:buClr>
                <a:srgbClr val="00B050"/>
              </a:buClr>
              <a:buFont typeface="Tipo de letra del sistema"/>
              <a:buChar char="➤"/>
            </a:pPr>
            <a:endParaRPr lang="es-ES_tradnl" sz="2400" dirty="0">
              <a:solidFill>
                <a:srgbClr val="222222"/>
              </a:solidFill>
              <a:latin typeface="Calibri" panose="020F0502020204030204" pitchFamily="34" charset="0"/>
              <a:cs typeface="Calibri" panose="020F0502020204030204" pitchFamily="34" charset="0"/>
            </a:endParaRPr>
          </a:p>
          <a:p>
            <a:pPr marL="1508125" lvl="8" indent="-342900">
              <a:buClr>
                <a:srgbClr val="00B050"/>
              </a:buClr>
              <a:buFont typeface="Zapf Dingbats"/>
              <a:buChar char="✦"/>
            </a:pPr>
            <a:r>
              <a:rPr lang="es-CL" sz="2400">
                <a:solidFill>
                  <a:schemeClr val="dk1"/>
                </a:solidFill>
                <a:latin typeface="Calibri"/>
                <a:cs typeface="Calibri"/>
                <a:sym typeface="Franklin Gothic"/>
              </a:rPr>
              <a:t> Sente</a:t>
            </a:r>
            <a:r>
              <a:rPr lang="es-CL" sz="2400">
                <a:solidFill>
                  <a:srgbClr val="222222"/>
                </a:solidFill>
                <a:latin typeface="Calibri" panose="020F0502020204030204" pitchFamily="34" charset="0"/>
                <a:cs typeface="Calibri" panose="020F0502020204030204" pitchFamily="34" charset="0"/>
              </a:rPr>
              <a:t>ncias de decisión</a:t>
            </a:r>
          </a:p>
          <a:p>
            <a:pPr marL="1508125" lvl="8" indent="-342900">
              <a:buClr>
                <a:srgbClr val="00B050"/>
              </a:buClr>
              <a:buFont typeface="Zapf Dingbats"/>
              <a:buChar char="✦"/>
            </a:pPr>
            <a:endParaRPr lang="es-CL" sz="2400">
              <a:solidFill>
                <a:srgbClr val="222222"/>
              </a:solidFill>
              <a:latin typeface="Calibri" panose="020F0502020204030204" pitchFamily="34" charset="0"/>
              <a:cs typeface="Calibri" panose="020F0502020204030204" pitchFamily="34" charset="0"/>
            </a:endParaRPr>
          </a:p>
          <a:p>
            <a:pPr marL="1508125" lvl="8" indent="-342900">
              <a:buClr>
                <a:srgbClr val="00B050"/>
              </a:buClr>
              <a:buFont typeface="Zapf Dingbats"/>
              <a:buChar char="✦"/>
            </a:pPr>
            <a:endParaRPr lang="es-CL" sz="2400">
              <a:solidFill>
                <a:srgbClr val="222222"/>
              </a:solidFill>
              <a:latin typeface="Calibri" panose="020F0502020204030204" pitchFamily="34" charset="0"/>
              <a:cs typeface="Calibri" panose="020F0502020204030204" pitchFamily="34" charset="0"/>
            </a:endParaRPr>
          </a:p>
          <a:p>
            <a:pPr marL="1508125" lvl="8" indent="-342900">
              <a:buClr>
                <a:srgbClr val="00B050"/>
              </a:buClr>
              <a:buFont typeface="Zapf Dingbats"/>
              <a:buChar char="✦"/>
            </a:pPr>
            <a:endParaRPr lang="es-CL" sz="2400">
              <a:solidFill>
                <a:srgbClr val="222222"/>
              </a:solidFill>
              <a:latin typeface="Calibri" panose="020F0502020204030204" pitchFamily="34" charset="0"/>
              <a:cs typeface="Calibri" panose="020F0502020204030204" pitchFamily="34" charset="0"/>
            </a:endParaRPr>
          </a:p>
          <a:p>
            <a:pPr marL="1508125" lvl="8" indent="-342900">
              <a:buClr>
                <a:srgbClr val="00B050"/>
              </a:buClr>
              <a:buFont typeface="Zapf Dingbats"/>
              <a:buChar char="✦"/>
            </a:pPr>
            <a:r>
              <a:rPr lang="es-CL" sz="2400">
                <a:solidFill>
                  <a:srgbClr val="222222"/>
                </a:solidFill>
                <a:latin typeface="Calibri" panose="020F0502020204030204" pitchFamily="34" charset="0"/>
                <a:cs typeface="Calibri" panose="020F0502020204030204" pitchFamily="34" charset="0"/>
              </a:rPr>
              <a:t>Sentencias de repetición</a:t>
            </a:r>
          </a:p>
          <a:p>
            <a:pPr algn="just"/>
            <a:endParaRPr lang="es-ES_tradnl" sz="2400" dirty="0">
              <a:solidFill>
                <a:srgbClr val="222222"/>
              </a:solidFill>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A72B2AB0-667E-4A47-A00E-A46C5F28A187}"/>
              </a:ext>
            </a:extLst>
          </p:cNvPr>
          <p:cNvPicPr>
            <a:picLocks noChangeAspect="1"/>
          </p:cNvPicPr>
          <p:nvPr/>
        </p:nvPicPr>
        <p:blipFill>
          <a:blip r:embed="rId3"/>
          <a:stretch>
            <a:fillRect/>
          </a:stretch>
        </p:blipFill>
        <p:spPr>
          <a:xfrm>
            <a:off x="5353878" y="3033920"/>
            <a:ext cx="1943100" cy="1428750"/>
          </a:xfrm>
          <a:prstGeom prst="rect">
            <a:avLst/>
          </a:prstGeom>
          <a:effectLst>
            <a:softEdge rad="63500"/>
          </a:effectLst>
        </p:spPr>
      </p:pic>
      <p:pic>
        <p:nvPicPr>
          <p:cNvPr id="6" name="Imagen 5">
            <a:extLst>
              <a:ext uri="{FF2B5EF4-FFF2-40B4-BE49-F238E27FC236}">
                <a16:creationId xmlns:a16="http://schemas.microsoft.com/office/drawing/2014/main" id="{B3C887BD-5244-0F48-BE64-49F85D9A0662}"/>
              </a:ext>
            </a:extLst>
          </p:cNvPr>
          <p:cNvPicPr>
            <a:picLocks noChangeAspect="1"/>
          </p:cNvPicPr>
          <p:nvPr/>
        </p:nvPicPr>
        <p:blipFill>
          <a:blip r:embed="rId4"/>
          <a:stretch>
            <a:fillRect/>
          </a:stretch>
        </p:blipFill>
        <p:spPr>
          <a:xfrm>
            <a:off x="5353878" y="4705444"/>
            <a:ext cx="1943100" cy="1961606"/>
          </a:xfrm>
          <a:prstGeom prst="rect">
            <a:avLst/>
          </a:prstGeom>
          <a:effectLst>
            <a:softEdge rad="63500"/>
          </a:effectLst>
        </p:spPr>
      </p:pic>
      <p:sp>
        <p:nvSpPr>
          <p:cNvPr id="7" name="Rectángulo 6">
            <a:extLst>
              <a:ext uri="{FF2B5EF4-FFF2-40B4-BE49-F238E27FC236}">
                <a16:creationId xmlns:a16="http://schemas.microsoft.com/office/drawing/2014/main" id="{0BEF5BD7-CF99-AD47-930E-0E24F8DE5512}"/>
              </a:ext>
            </a:extLst>
          </p:cNvPr>
          <p:cNvSpPr/>
          <p:nvPr/>
        </p:nvSpPr>
        <p:spPr>
          <a:xfrm>
            <a:off x="397562" y="3438112"/>
            <a:ext cx="3935892" cy="830997"/>
          </a:xfrm>
          <a:prstGeom prst="rect">
            <a:avLst/>
          </a:prstGeom>
        </p:spPr>
        <p:txBody>
          <a:bodyPr wrap="square">
            <a:spAutoFit/>
          </a:bodyPr>
          <a:lstStyle/>
          <a:p>
            <a:pPr marL="2306637" lvl="1" indent="-342900" algn="just">
              <a:buClr>
                <a:srgbClr val="0070C0"/>
              </a:buClr>
              <a:buFont typeface="Arial" panose="020B0604020202020204" pitchFamily="34" charset="0"/>
              <a:buChar char="•"/>
            </a:pPr>
            <a:r>
              <a:rPr lang="es-CL" sz="2400">
                <a:solidFill>
                  <a:srgbClr val="222222"/>
                </a:solidFill>
                <a:latin typeface="Calibri" panose="020F0502020204030204" pitchFamily="34" charset="0"/>
                <a:cs typeface="Calibri" panose="020F0502020204030204" pitchFamily="34" charset="0"/>
              </a:rPr>
              <a:t>if-else</a:t>
            </a:r>
          </a:p>
          <a:p>
            <a:pPr marL="2306637" lvl="1" indent="-342900" algn="just">
              <a:buClr>
                <a:srgbClr val="0070C0"/>
              </a:buClr>
              <a:buFont typeface="Arial" panose="020B0604020202020204" pitchFamily="34" charset="0"/>
              <a:buChar char="•"/>
            </a:pPr>
            <a:r>
              <a:rPr lang="es-CL" sz="2400">
                <a:solidFill>
                  <a:srgbClr val="222222"/>
                </a:solidFill>
                <a:latin typeface="Calibri" panose="020F0502020204030204" pitchFamily="34" charset="0"/>
                <a:cs typeface="Calibri" panose="020F0502020204030204" pitchFamily="34" charset="0"/>
              </a:rPr>
              <a:t>switch</a:t>
            </a:r>
          </a:p>
        </p:txBody>
      </p:sp>
      <p:sp>
        <p:nvSpPr>
          <p:cNvPr id="9" name="Rectángulo 8">
            <a:extLst>
              <a:ext uri="{FF2B5EF4-FFF2-40B4-BE49-F238E27FC236}">
                <a16:creationId xmlns:a16="http://schemas.microsoft.com/office/drawing/2014/main" id="{77AEE445-A27E-8C42-9B75-E1504D37866F}"/>
              </a:ext>
            </a:extLst>
          </p:cNvPr>
          <p:cNvSpPr/>
          <p:nvPr/>
        </p:nvSpPr>
        <p:spPr>
          <a:xfrm>
            <a:off x="397562" y="4968818"/>
            <a:ext cx="3935892" cy="1200329"/>
          </a:xfrm>
          <a:prstGeom prst="rect">
            <a:avLst/>
          </a:prstGeom>
        </p:spPr>
        <p:txBody>
          <a:bodyPr wrap="square">
            <a:spAutoFit/>
          </a:bodyPr>
          <a:lstStyle/>
          <a:p>
            <a:pPr marL="2306637" lvl="1" indent="-342900" algn="just">
              <a:buClr>
                <a:srgbClr val="0070C0"/>
              </a:buClr>
              <a:buFont typeface="Arial" panose="020B0604020202020204" pitchFamily="34" charset="0"/>
              <a:buChar char="•"/>
            </a:pPr>
            <a:r>
              <a:rPr lang="es-CL" sz="2400">
                <a:solidFill>
                  <a:srgbClr val="222222"/>
                </a:solidFill>
                <a:latin typeface="Calibri" panose="020F0502020204030204" pitchFamily="34" charset="0"/>
                <a:cs typeface="Calibri" panose="020F0502020204030204" pitchFamily="34" charset="0"/>
              </a:rPr>
              <a:t>while</a:t>
            </a:r>
          </a:p>
          <a:p>
            <a:pPr marL="2306637" lvl="1" indent="-342900" algn="just">
              <a:buClr>
                <a:srgbClr val="0070C0"/>
              </a:buClr>
              <a:buFont typeface="Arial" panose="020B0604020202020204" pitchFamily="34" charset="0"/>
              <a:buChar char="•"/>
            </a:pPr>
            <a:r>
              <a:rPr lang="es-CL" sz="2400">
                <a:solidFill>
                  <a:srgbClr val="222222"/>
                </a:solidFill>
                <a:latin typeface="Calibri" panose="020F0502020204030204" pitchFamily="34" charset="0"/>
                <a:cs typeface="Calibri" panose="020F0502020204030204" pitchFamily="34" charset="0"/>
              </a:rPr>
              <a:t>do-while</a:t>
            </a:r>
          </a:p>
          <a:p>
            <a:pPr marL="2306637" lvl="1" indent="-342900" algn="just">
              <a:buClr>
                <a:srgbClr val="0070C0"/>
              </a:buClr>
              <a:buFont typeface="Arial" panose="020B0604020202020204" pitchFamily="34" charset="0"/>
              <a:buChar char="•"/>
            </a:pPr>
            <a:r>
              <a:rPr lang="es-CL" sz="2400">
                <a:solidFill>
                  <a:srgbClr val="222222"/>
                </a:solidFill>
                <a:latin typeface="Calibri" panose="020F0502020204030204" pitchFamily="34" charset="0"/>
                <a:cs typeface="Calibri" panose="020F0502020204030204" pitchFamily="34" charset="0"/>
              </a:rPr>
              <a:t>for</a:t>
            </a:r>
          </a:p>
        </p:txBody>
      </p:sp>
    </p:spTree>
    <p:extLst>
      <p:ext uri="{BB962C8B-B14F-4D97-AF65-F5344CB8AC3E}">
        <p14:creationId xmlns:p14="http://schemas.microsoft.com/office/powerpoint/2010/main" val="1604657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noProof="0" dirty="0"/>
              <a:t>Sentencias de decisión</a:t>
            </a:r>
          </a:p>
        </p:txBody>
      </p:sp>
      <p:sp>
        <p:nvSpPr>
          <p:cNvPr id="8" name="Rectángulo 7">
            <a:extLst>
              <a:ext uri="{FF2B5EF4-FFF2-40B4-BE49-F238E27FC236}">
                <a16:creationId xmlns:a16="http://schemas.microsoft.com/office/drawing/2014/main" id="{9B64DDCA-56CD-584D-A980-79A4693D95AB}"/>
              </a:ext>
            </a:extLst>
          </p:cNvPr>
          <p:cNvSpPr/>
          <p:nvPr/>
        </p:nvSpPr>
        <p:spPr>
          <a:xfrm>
            <a:off x="397565" y="1119740"/>
            <a:ext cx="8348870" cy="830997"/>
          </a:xfrm>
          <a:prstGeom prst="rect">
            <a:avLst/>
          </a:prstGeom>
        </p:spPr>
        <p:txBody>
          <a:bodyPr wrap="square">
            <a:spAutoFit/>
          </a:bodyPr>
          <a:lstStyle/>
          <a:p>
            <a:pPr algn="just"/>
            <a:endParaRPr lang="es-CL" sz="2400">
              <a:solidFill>
                <a:srgbClr val="222222"/>
              </a:solidFill>
              <a:latin typeface="Calibri" panose="020F0502020204030204" pitchFamily="34" charset="0"/>
              <a:cs typeface="Calibri" panose="020F0502020204030204" pitchFamily="34" charset="0"/>
            </a:endParaRPr>
          </a:p>
          <a:p>
            <a:pPr algn="just"/>
            <a:endParaRPr lang="es-ES_tradnl" sz="2400" dirty="0">
              <a:solidFill>
                <a:srgbClr val="222222"/>
              </a:solidFill>
              <a:latin typeface="Calibri" panose="020F0502020204030204" pitchFamily="34" charset="0"/>
              <a:cs typeface="Calibri" panose="020F0502020204030204" pitchFamily="34" charset="0"/>
            </a:endParaRPr>
          </a:p>
        </p:txBody>
      </p:sp>
      <p:sp>
        <p:nvSpPr>
          <p:cNvPr id="2" name="Rectángulo 1">
            <a:extLst>
              <a:ext uri="{FF2B5EF4-FFF2-40B4-BE49-F238E27FC236}">
                <a16:creationId xmlns:a16="http://schemas.microsoft.com/office/drawing/2014/main" id="{719609CF-659C-F84D-A7AD-736B6E414233}"/>
              </a:ext>
            </a:extLst>
          </p:cNvPr>
          <p:cNvSpPr/>
          <p:nvPr/>
        </p:nvSpPr>
        <p:spPr>
          <a:xfrm>
            <a:off x="397564" y="1142383"/>
            <a:ext cx="8348869" cy="3416320"/>
          </a:xfrm>
          <a:prstGeom prst="rect">
            <a:avLst/>
          </a:prstGeom>
        </p:spPr>
        <p:txBody>
          <a:bodyPr wrap="square">
            <a:spAutoFit/>
          </a:bodyPr>
          <a:lstStyle/>
          <a:p>
            <a:pPr marL="342900" indent="-342900" algn="just">
              <a:buClr>
                <a:srgbClr val="00B050"/>
              </a:buClr>
              <a:buFont typeface="Zapf Dingbats"/>
              <a:buChar char="✦"/>
            </a:pPr>
            <a:r>
              <a:rPr lang="es-CL" sz="2400" b="1">
                <a:solidFill>
                  <a:schemeClr val="dk1"/>
                </a:solidFill>
                <a:latin typeface="Calibri"/>
                <a:cs typeface="Calibri"/>
                <a:sym typeface="Franklin Gothic"/>
              </a:rPr>
              <a:t>Sente</a:t>
            </a:r>
            <a:r>
              <a:rPr lang="es-CL" sz="2400" b="1">
                <a:solidFill>
                  <a:srgbClr val="222222"/>
                </a:solidFill>
                <a:latin typeface="Calibri" panose="020F0502020204030204" pitchFamily="34" charset="0"/>
                <a:cs typeface="Calibri" panose="020F0502020204030204" pitchFamily="34" charset="0"/>
              </a:rPr>
              <a:t>ncias de decisión</a:t>
            </a:r>
          </a:p>
          <a:p>
            <a:pPr algn="just"/>
            <a:r>
              <a:rPr lang="es-CL" sz="2400">
                <a:solidFill>
                  <a:srgbClr val="222222"/>
                </a:solidFill>
                <a:latin typeface="Calibri" panose="020F0502020204030204" pitchFamily="34" charset="0"/>
                <a:cs typeface="Calibri" panose="020F0502020204030204" pitchFamily="34" charset="0"/>
              </a:rPr>
              <a:t>Son sentencias que nos permiten tomar una decisión para poder ejecutar un bloque de sentencias u otro (</a:t>
            </a:r>
            <a:r>
              <a:rPr lang="es-CL" sz="2400" b="1">
                <a:solidFill>
                  <a:srgbClr val="222222"/>
                </a:solidFill>
                <a:latin typeface="Calibri" panose="020F0502020204030204" pitchFamily="34" charset="0"/>
                <a:cs typeface="Calibri" panose="020F0502020204030204" pitchFamily="34" charset="0"/>
              </a:rPr>
              <a:t>excluyentes</a:t>
            </a:r>
            <a:r>
              <a:rPr lang="es-CL" sz="2400">
                <a:solidFill>
                  <a:srgbClr val="222222"/>
                </a:solidFill>
                <a:latin typeface="Calibri" panose="020F0502020204030204" pitchFamily="34" charset="0"/>
                <a:cs typeface="Calibri" panose="020F0502020204030204" pitchFamily="34" charset="0"/>
              </a:rPr>
              <a:t>).</a:t>
            </a:r>
          </a:p>
          <a:p>
            <a:pPr algn="just"/>
            <a:r>
              <a:rPr lang="es-CL" sz="2400">
                <a:solidFill>
                  <a:srgbClr val="222222"/>
                </a:solidFill>
                <a:latin typeface="Calibri" panose="020F0502020204030204" pitchFamily="34" charset="0"/>
                <a:cs typeface="Calibri" panose="020F0502020204030204" pitchFamily="34" charset="0"/>
              </a:rPr>
              <a:t>Las sentencias de decisión son: </a:t>
            </a:r>
          </a:p>
          <a:p>
            <a:pPr marL="2306637" lvl="1" indent="-342900" algn="just">
              <a:buClr>
                <a:srgbClr val="0070C0"/>
              </a:buClr>
              <a:buFont typeface="Arial" panose="020B0604020202020204" pitchFamily="34" charset="0"/>
              <a:buChar char="•"/>
            </a:pPr>
            <a:r>
              <a:rPr lang="es-CL" sz="2400">
                <a:solidFill>
                  <a:srgbClr val="222222"/>
                </a:solidFill>
                <a:latin typeface="Calibri" panose="020F0502020204030204" pitchFamily="34" charset="0"/>
                <a:cs typeface="Calibri" panose="020F0502020204030204" pitchFamily="34" charset="0"/>
              </a:rPr>
              <a:t>	</a:t>
            </a:r>
            <a:r>
              <a:rPr lang="es-CL" sz="2400" b="1">
                <a:solidFill>
                  <a:srgbClr val="222222"/>
                </a:solidFill>
                <a:latin typeface="Calibri" panose="020F0502020204030204" pitchFamily="34" charset="0"/>
                <a:cs typeface="Calibri" panose="020F0502020204030204" pitchFamily="34" charset="0"/>
              </a:rPr>
              <a:t>if-else</a:t>
            </a:r>
          </a:p>
          <a:p>
            <a:pPr marL="2306637" lvl="1" indent="-342900" algn="just">
              <a:buClr>
                <a:srgbClr val="0070C0"/>
              </a:buClr>
              <a:buFont typeface="Arial" panose="020B0604020202020204" pitchFamily="34" charset="0"/>
              <a:buChar char="•"/>
            </a:pPr>
            <a:r>
              <a:rPr lang="es-CL" sz="2400">
                <a:solidFill>
                  <a:srgbClr val="222222"/>
                </a:solidFill>
                <a:latin typeface="Calibri" panose="020F0502020204030204" pitchFamily="34" charset="0"/>
                <a:cs typeface="Calibri" panose="020F0502020204030204" pitchFamily="34" charset="0"/>
              </a:rPr>
              <a:t>	</a:t>
            </a:r>
            <a:r>
              <a:rPr lang="es-CL" sz="2400" b="1">
                <a:solidFill>
                  <a:srgbClr val="222222"/>
                </a:solidFill>
                <a:latin typeface="Calibri" panose="020F0502020204030204" pitchFamily="34" charset="0"/>
                <a:cs typeface="Calibri" panose="020F0502020204030204" pitchFamily="34" charset="0"/>
              </a:rPr>
              <a:t>switch</a:t>
            </a:r>
          </a:p>
          <a:p>
            <a:pPr marL="1963737" lvl="1" algn="just">
              <a:buClr>
                <a:srgbClr val="0070C0"/>
              </a:buClr>
            </a:pPr>
            <a:endParaRPr lang="es-CL" sz="2400">
              <a:solidFill>
                <a:srgbClr val="222222"/>
              </a:solidFill>
              <a:latin typeface="Calibri" panose="020F0502020204030204" pitchFamily="34" charset="0"/>
              <a:cs typeface="Calibri" panose="020F0502020204030204" pitchFamily="34" charset="0"/>
            </a:endParaRPr>
          </a:p>
          <a:p>
            <a:pPr marL="12700" lvl="1" algn="just">
              <a:buClr>
                <a:srgbClr val="0070C0"/>
              </a:buClr>
            </a:pPr>
            <a:r>
              <a:rPr lang="es-CL" sz="2400">
                <a:solidFill>
                  <a:srgbClr val="222222"/>
                </a:solidFill>
                <a:latin typeface="Calibri" panose="020F0502020204030204" pitchFamily="34" charset="0"/>
                <a:cs typeface="Calibri" panose="020F0502020204030204" pitchFamily="34" charset="0"/>
              </a:rPr>
              <a:t>Revisemos algunos ejemplos…</a:t>
            </a:r>
          </a:p>
          <a:p>
            <a:pPr marL="12700" lvl="1" algn="just">
              <a:buClr>
                <a:srgbClr val="0070C0"/>
              </a:buClr>
            </a:pPr>
            <a:r>
              <a:rPr lang="es-CL" sz="2400" b="1">
                <a:solidFill>
                  <a:srgbClr val="0070C0"/>
                </a:solidFill>
                <a:latin typeface="Calibri" panose="020F0502020204030204" pitchFamily="34" charset="0"/>
                <a:cs typeface="Calibri" panose="020F0502020204030204" pitchFamily="34" charset="0"/>
              </a:rPr>
              <a:t>1</a:t>
            </a:r>
            <a:r>
              <a:rPr lang="es-CL" sz="2400">
                <a:solidFill>
                  <a:srgbClr val="222222"/>
                </a:solidFill>
                <a:latin typeface="Calibri" panose="020F0502020204030204" pitchFamily="34" charset="0"/>
                <a:cs typeface="Calibri" panose="020F0502020204030204" pitchFamily="34" charset="0"/>
              </a:rPr>
              <a:t> Necesitamos determinar si una luz está encendida o no.</a:t>
            </a:r>
          </a:p>
        </p:txBody>
      </p:sp>
      <p:pic>
        <p:nvPicPr>
          <p:cNvPr id="14" name="Imagen 13">
            <a:extLst>
              <a:ext uri="{FF2B5EF4-FFF2-40B4-BE49-F238E27FC236}">
                <a16:creationId xmlns:a16="http://schemas.microsoft.com/office/drawing/2014/main" id="{A1A0583B-9799-AA4E-89B3-A471EA8373AA}"/>
              </a:ext>
            </a:extLst>
          </p:cNvPr>
          <p:cNvPicPr>
            <a:picLocks noChangeAspect="1"/>
          </p:cNvPicPr>
          <p:nvPr/>
        </p:nvPicPr>
        <p:blipFill>
          <a:blip r:embed="rId3"/>
          <a:stretch>
            <a:fillRect/>
          </a:stretch>
        </p:blipFill>
        <p:spPr>
          <a:xfrm>
            <a:off x="1193524" y="4581346"/>
            <a:ext cx="6438900" cy="2197100"/>
          </a:xfrm>
          <a:prstGeom prst="rect">
            <a:avLst/>
          </a:prstGeom>
        </p:spPr>
      </p:pic>
    </p:spTree>
    <p:extLst>
      <p:ext uri="{BB962C8B-B14F-4D97-AF65-F5344CB8AC3E}">
        <p14:creationId xmlns:p14="http://schemas.microsoft.com/office/powerpoint/2010/main" val="1892806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Sentencias de decisión</a:t>
            </a:r>
            <a:endParaRPr lang="es-ES_tradnl" noProof="0" dirty="0"/>
          </a:p>
        </p:txBody>
      </p:sp>
      <p:sp>
        <p:nvSpPr>
          <p:cNvPr id="8" name="Rectángulo 7">
            <a:extLst>
              <a:ext uri="{FF2B5EF4-FFF2-40B4-BE49-F238E27FC236}">
                <a16:creationId xmlns:a16="http://schemas.microsoft.com/office/drawing/2014/main" id="{9B64DDCA-56CD-584D-A980-79A4693D95AB}"/>
              </a:ext>
            </a:extLst>
          </p:cNvPr>
          <p:cNvSpPr/>
          <p:nvPr/>
        </p:nvSpPr>
        <p:spPr>
          <a:xfrm>
            <a:off x="397565" y="1119740"/>
            <a:ext cx="8348870" cy="830997"/>
          </a:xfrm>
          <a:prstGeom prst="rect">
            <a:avLst/>
          </a:prstGeom>
        </p:spPr>
        <p:txBody>
          <a:bodyPr wrap="square">
            <a:spAutoFit/>
          </a:bodyPr>
          <a:lstStyle/>
          <a:p>
            <a:pPr algn="just"/>
            <a:endParaRPr lang="es-CL" sz="2400">
              <a:solidFill>
                <a:srgbClr val="222222"/>
              </a:solidFill>
              <a:latin typeface="Calibri" panose="020F0502020204030204" pitchFamily="34" charset="0"/>
              <a:cs typeface="Calibri" panose="020F0502020204030204" pitchFamily="34" charset="0"/>
            </a:endParaRPr>
          </a:p>
          <a:p>
            <a:pPr algn="just"/>
            <a:endParaRPr lang="es-ES_tradnl" sz="2400" dirty="0">
              <a:solidFill>
                <a:srgbClr val="222222"/>
              </a:solidFill>
              <a:latin typeface="Calibri" panose="020F0502020204030204" pitchFamily="34" charset="0"/>
              <a:cs typeface="Calibri" panose="020F0502020204030204" pitchFamily="34" charset="0"/>
            </a:endParaRPr>
          </a:p>
        </p:txBody>
      </p:sp>
      <p:sp>
        <p:nvSpPr>
          <p:cNvPr id="2" name="Rectángulo 1">
            <a:extLst>
              <a:ext uri="{FF2B5EF4-FFF2-40B4-BE49-F238E27FC236}">
                <a16:creationId xmlns:a16="http://schemas.microsoft.com/office/drawing/2014/main" id="{719609CF-659C-F84D-A7AD-736B6E414233}"/>
              </a:ext>
            </a:extLst>
          </p:cNvPr>
          <p:cNvSpPr/>
          <p:nvPr/>
        </p:nvSpPr>
        <p:spPr>
          <a:xfrm>
            <a:off x="397564" y="1142383"/>
            <a:ext cx="8348869" cy="461665"/>
          </a:xfrm>
          <a:prstGeom prst="rect">
            <a:avLst/>
          </a:prstGeom>
        </p:spPr>
        <p:txBody>
          <a:bodyPr wrap="square">
            <a:spAutoFit/>
          </a:bodyPr>
          <a:lstStyle/>
          <a:p>
            <a:pPr marL="12700" lvl="1" algn="just">
              <a:buClr>
                <a:srgbClr val="0070C0"/>
              </a:buClr>
            </a:pPr>
            <a:r>
              <a:rPr lang="es-CL" sz="2400" b="1">
                <a:solidFill>
                  <a:srgbClr val="0070C0"/>
                </a:solidFill>
                <a:latin typeface="Calibri" panose="020F0502020204030204" pitchFamily="34" charset="0"/>
                <a:cs typeface="Calibri" panose="020F0502020204030204" pitchFamily="34" charset="0"/>
              </a:rPr>
              <a:t>2</a:t>
            </a:r>
            <a:r>
              <a:rPr lang="es-CL" sz="2400">
                <a:solidFill>
                  <a:srgbClr val="222222"/>
                </a:solidFill>
                <a:latin typeface="Calibri" panose="020F0502020204030204" pitchFamily="34" charset="0"/>
                <a:cs typeface="Calibri" panose="020F0502020204030204" pitchFamily="34" charset="0"/>
              </a:rPr>
              <a:t> Necesitamos saber la clasificación por edad en el cine chileno.</a:t>
            </a:r>
          </a:p>
        </p:txBody>
      </p:sp>
      <p:pic>
        <p:nvPicPr>
          <p:cNvPr id="27" name="Imagen 26">
            <a:extLst>
              <a:ext uri="{FF2B5EF4-FFF2-40B4-BE49-F238E27FC236}">
                <a16:creationId xmlns:a16="http://schemas.microsoft.com/office/drawing/2014/main" id="{D4ED4241-BC9D-1B42-A976-F76D9CF59DC4}"/>
              </a:ext>
            </a:extLst>
          </p:cNvPr>
          <p:cNvPicPr>
            <a:picLocks noChangeAspect="1"/>
          </p:cNvPicPr>
          <p:nvPr/>
        </p:nvPicPr>
        <p:blipFill>
          <a:blip r:embed="rId3"/>
          <a:stretch>
            <a:fillRect/>
          </a:stretch>
        </p:blipFill>
        <p:spPr>
          <a:xfrm>
            <a:off x="330198" y="1626691"/>
            <a:ext cx="8483600" cy="4724400"/>
          </a:xfrm>
          <a:prstGeom prst="rect">
            <a:avLst/>
          </a:prstGeom>
        </p:spPr>
      </p:pic>
    </p:spTree>
    <p:extLst>
      <p:ext uri="{BB962C8B-B14F-4D97-AF65-F5344CB8AC3E}">
        <p14:creationId xmlns:p14="http://schemas.microsoft.com/office/powerpoint/2010/main" val="122994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Sentencias de decisión</a:t>
            </a:r>
            <a:endParaRPr lang="es-ES_tradnl" noProof="0" dirty="0"/>
          </a:p>
        </p:txBody>
      </p:sp>
      <p:sp>
        <p:nvSpPr>
          <p:cNvPr id="8" name="Rectángulo 7">
            <a:extLst>
              <a:ext uri="{FF2B5EF4-FFF2-40B4-BE49-F238E27FC236}">
                <a16:creationId xmlns:a16="http://schemas.microsoft.com/office/drawing/2014/main" id="{9B64DDCA-56CD-584D-A980-79A4693D95AB}"/>
              </a:ext>
            </a:extLst>
          </p:cNvPr>
          <p:cNvSpPr/>
          <p:nvPr/>
        </p:nvSpPr>
        <p:spPr>
          <a:xfrm>
            <a:off x="397565" y="1119740"/>
            <a:ext cx="8348870" cy="830997"/>
          </a:xfrm>
          <a:prstGeom prst="rect">
            <a:avLst/>
          </a:prstGeom>
        </p:spPr>
        <p:txBody>
          <a:bodyPr wrap="square">
            <a:spAutoFit/>
          </a:bodyPr>
          <a:lstStyle/>
          <a:p>
            <a:pPr algn="just"/>
            <a:endParaRPr lang="es-CL" sz="2400">
              <a:solidFill>
                <a:srgbClr val="222222"/>
              </a:solidFill>
              <a:latin typeface="Calibri" panose="020F0502020204030204" pitchFamily="34" charset="0"/>
              <a:cs typeface="Calibri" panose="020F0502020204030204" pitchFamily="34" charset="0"/>
            </a:endParaRPr>
          </a:p>
          <a:p>
            <a:pPr algn="just"/>
            <a:endParaRPr lang="es-ES_tradnl" sz="2400" dirty="0">
              <a:solidFill>
                <a:srgbClr val="222222"/>
              </a:solidFill>
              <a:latin typeface="Calibri" panose="020F0502020204030204" pitchFamily="34" charset="0"/>
              <a:cs typeface="Calibri" panose="020F0502020204030204" pitchFamily="34" charset="0"/>
            </a:endParaRPr>
          </a:p>
        </p:txBody>
      </p:sp>
      <p:sp>
        <p:nvSpPr>
          <p:cNvPr id="2" name="Rectángulo 1">
            <a:extLst>
              <a:ext uri="{FF2B5EF4-FFF2-40B4-BE49-F238E27FC236}">
                <a16:creationId xmlns:a16="http://schemas.microsoft.com/office/drawing/2014/main" id="{719609CF-659C-F84D-A7AD-736B6E414233}"/>
              </a:ext>
            </a:extLst>
          </p:cNvPr>
          <p:cNvSpPr/>
          <p:nvPr/>
        </p:nvSpPr>
        <p:spPr>
          <a:xfrm>
            <a:off x="397564" y="1142383"/>
            <a:ext cx="8348869" cy="830997"/>
          </a:xfrm>
          <a:prstGeom prst="rect">
            <a:avLst/>
          </a:prstGeom>
        </p:spPr>
        <p:txBody>
          <a:bodyPr wrap="square">
            <a:spAutoFit/>
          </a:bodyPr>
          <a:lstStyle/>
          <a:p>
            <a:pPr marL="12700" lvl="1" algn="just">
              <a:buClr>
                <a:srgbClr val="0070C0"/>
              </a:buClr>
            </a:pPr>
            <a:r>
              <a:rPr lang="es-CL" sz="2400" b="1">
                <a:solidFill>
                  <a:srgbClr val="0070C0"/>
                </a:solidFill>
                <a:latin typeface="Calibri" panose="020F0502020204030204" pitchFamily="34" charset="0"/>
                <a:cs typeface="Calibri" panose="020F0502020204030204" pitchFamily="34" charset="0"/>
              </a:rPr>
              <a:t>3</a:t>
            </a:r>
            <a:r>
              <a:rPr lang="es-CL" sz="2400">
                <a:solidFill>
                  <a:srgbClr val="222222"/>
                </a:solidFill>
                <a:latin typeface="Calibri" panose="020F0502020204030204" pitchFamily="34" charset="0"/>
                <a:cs typeface="Calibri" panose="020F0502020204030204" pitchFamily="34" charset="0"/>
              </a:rPr>
              <a:t> Necesitamos validar el género de una persona en una consulta médica.</a:t>
            </a:r>
          </a:p>
        </p:txBody>
      </p:sp>
      <p:pic>
        <p:nvPicPr>
          <p:cNvPr id="44" name="Imagen 43">
            <a:extLst>
              <a:ext uri="{FF2B5EF4-FFF2-40B4-BE49-F238E27FC236}">
                <a16:creationId xmlns:a16="http://schemas.microsoft.com/office/drawing/2014/main" id="{28A7C848-357F-6B4B-B9B8-6EAB9F11FB10}"/>
              </a:ext>
            </a:extLst>
          </p:cNvPr>
          <p:cNvPicPr>
            <a:picLocks noChangeAspect="1"/>
          </p:cNvPicPr>
          <p:nvPr/>
        </p:nvPicPr>
        <p:blipFill>
          <a:blip r:embed="rId3"/>
          <a:stretch>
            <a:fillRect/>
          </a:stretch>
        </p:blipFill>
        <p:spPr>
          <a:xfrm>
            <a:off x="565148" y="2242654"/>
            <a:ext cx="8013700" cy="3644900"/>
          </a:xfrm>
          <a:prstGeom prst="rect">
            <a:avLst/>
          </a:prstGeom>
        </p:spPr>
      </p:pic>
    </p:spTree>
    <p:extLst>
      <p:ext uri="{BB962C8B-B14F-4D97-AF65-F5344CB8AC3E}">
        <p14:creationId xmlns:p14="http://schemas.microsoft.com/office/powerpoint/2010/main" val="3201171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Sentencias de decisión</a:t>
            </a:r>
            <a:endParaRPr lang="es-ES_tradnl" noProof="0" dirty="0"/>
          </a:p>
        </p:txBody>
      </p:sp>
      <p:sp>
        <p:nvSpPr>
          <p:cNvPr id="8" name="Rectángulo 7">
            <a:extLst>
              <a:ext uri="{FF2B5EF4-FFF2-40B4-BE49-F238E27FC236}">
                <a16:creationId xmlns:a16="http://schemas.microsoft.com/office/drawing/2014/main" id="{9B64DDCA-56CD-584D-A980-79A4693D95AB}"/>
              </a:ext>
            </a:extLst>
          </p:cNvPr>
          <p:cNvSpPr/>
          <p:nvPr/>
        </p:nvSpPr>
        <p:spPr>
          <a:xfrm>
            <a:off x="397565" y="1119740"/>
            <a:ext cx="8348870" cy="830997"/>
          </a:xfrm>
          <a:prstGeom prst="rect">
            <a:avLst/>
          </a:prstGeom>
        </p:spPr>
        <p:txBody>
          <a:bodyPr wrap="square">
            <a:spAutoFit/>
          </a:bodyPr>
          <a:lstStyle/>
          <a:p>
            <a:pPr algn="just"/>
            <a:endParaRPr lang="es-CL" sz="2400">
              <a:solidFill>
                <a:srgbClr val="222222"/>
              </a:solidFill>
              <a:latin typeface="Calibri" panose="020F0502020204030204" pitchFamily="34" charset="0"/>
              <a:cs typeface="Calibri" panose="020F0502020204030204" pitchFamily="34" charset="0"/>
            </a:endParaRPr>
          </a:p>
          <a:p>
            <a:pPr algn="just"/>
            <a:endParaRPr lang="es-ES_tradnl" sz="2400" dirty="0">
              <a:solidFill>
                <a:srgbClr val="222222"/>
              </a:solidFill>
              <a:latin typeface="Calibri" panose="020F0502020204030204" pitchFamily="34" charset="0"/>
              <a:cs typeface="Calibri" panose="020F0502020204030204" pitchFamily="34" charset="0"/>
            </a:endParaRPr>
          </a:p>
        </p:txBody>
      </p:sp>
      <p:pic>
        <p:nvPicPr>
          <p:cNvPr id="65" name="Imagen 64">
            <a:extLst>
              <a:ext uri="{FF2B5EF4-FFF2-40B4-BE49-F238E27FC236}">
                <a16:creationId xmlns:a16="http://schemas.microsoft.com/office/drawing/2014/main" id="{3F3ADB05-CA0B-5E4F-A987-69B42D5757E7}"/>
              </a:ext>
            </a:extLst>
          </p:cNvPr>
          <p:cNvPicPr>
            <a:picLocks noChangeAspect="1"/>
          </p:cNvPicPr>
          <p:nvPr/>
        </p:nvPicPr>
        <p:blipFill>
          <a:blip r:embed="rId3"/>
          <a:stretch>
            <a:fillRect/>
          </a:stretch>
        </p:blipFill>
        <p:spPr>
          <a:xfrm>
            <a:off x="419100" y="1115388"/>
            <a:ext cx="8305800" cy="5130800"/>
          </a:xfrm>
          <a:prstGeom prst="rect">
            <a:avLst/>
          </a:prstGeom>
        </p:spPr>
      </p:pic>
    </p:spTree>
    <p:extLst>
      <p:ext uri="{BB962C8B-B14F-4D97-AF65-F5344CB8AC3E}">
        <p14:creationId xmlns:p14="http://schemas.microsoft.com/office/powerpoint/2010/main" val="4193622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7"/>
        <p:cNvGrpSpPr/>
        <p:nvPr/>
      </p:nvGrpSpPr>
      <p:grpSpPr>
        <a:xfrm>
          <a:off x="0" y="0"/>
          <a:ext cx="0" cy="0"/>
          <a:chOff x="0" y="0"/>
          <a:chExt cx="0" cy="0"/>
        </a:xfrm>
      </p:grpSpPr>
      <p:pic>
        <p:nvPicPr>
          <p:cNvPr id="3" name="Imagen 2" descr="Imagen que contiene libro, estante, cuarto, biblioteca&#10;&#10;Descripción generada automáticamente">
            <a:extLst>
              <a:ext uri="{FF2B5EF4-FFF2-40B4-BE49-F238E27FC236}">
                <a16:creationId xmlns:a16="http://schemas.microsoft.com/office/drawing/2014/main" id="{5A1B416D-DB06-1044-A7D7-9CB67D117EC4}"/>
              </a:ext>
            </a:extLst>
          </p:cNvPr>
          <p:cNvPicPr>
            <a:picLocks noChangeAspect="1"/>
          </p:cNvPicPr>
          <p:nvPr/>
        </p:nvPicPr>
        <p:blipFill rotWithShape="1">
          <a:blip r:embed="rId3">
            <a:alphaModFix amt="29000"/>
          </a:blip>
          <a:srcRect l="5510" r="5510"/>
          <a:stretch/>
        </p:blipFill>
        <p:spPr>
          <a:xfrm>
            <a:off x="-1" y="0"/>
            <a:ext cx="9144001" cy="6858000"/>
          </a:xfrm>
          <a:prstGeom prst="rect">
            <a:avLst/>
          </a:prstGeom>
        </p:spPr>
      </p:pic>
      <p:sp>
        <p:nvSpPr>
          <p:cNvPr id="218" name="Google Shape;218;p31"/>
          <p:cNvSpPr txBox="1"/>
          <p:nvPr/>
        </p:nvSpPr>
        <p:spPr>
          <a:xfrm>
            <a:off x="602900" y="2327775"/>
            <a:ext cx="7943100" cy="14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b="1" dirty="0">
                <a:solidFill>
                  <a:srgbClr val="DE3075"/>
                </a:solidFill>
                <a:latin typeface="Franklin Gothic"/>
                <a:ea typeface="Franklin Gothic"/>
                <a:cs typeface="Franklin Gothic"/>
                <a:sym typeface="Franklin Gothic"/>
              </a:rPr>
              <a:t>Desarrollo de Software y Escritorio</a:t>
            </a:r>
            <a:endParaRPr sz="4000" dirty="0">
              <a:solidFill>
                <a:srgbClr val="DE3075"/>
              </a:solidFill>
              <a:latin typeface="Franklin Gothic"/>
              <a:ea typeface="Franklin Gothic"/>
              <a:cs typeface="Franklin Gothic"/>
              <a:sym typeface="Franklin Gothic"/>
            </a:endParaRPr>
          </a:p>
        </p:txBody>
      </p:sp>
      <p:sp>
        <p:nvSpPr>
          <p:cNvPr id="4" name="Marcador de número de diapositiva 3">
            <a:extLst>
              <a:ext uri="{FF2B5EF4-FFF2-40B4-BE49-F238E27FC236}">
                <a16:creationId xmlns:a16="http://schemas.microsoft.com/office/drawing/2014/main" id="{33043ABA-A441-AF49-86F2-AD630E090C18}"/>
              </a:ext>
            </a:extLst>
          </p:cNvPr>
          <p:cNvSpPr>
            <a:spLocks noGrp="1"/>
          </p:cNvSpPr>
          <p:nvPr>
            <p:ph type="sldNum" idx="4294967295"/>
          </p:nvPr>
        </p:nvSpPr>
        <p:spPr>
          <a:xfrm>
            <a:off x="7086600" y="6356350"/>
            <a:ext cx="2057400" cy="365125"/>
          </a:xfrm>
          <a:prstGeom prst="rect">
            <a:avLst/>
          </a:prstGeom>
        </p:spPr>
        <p:txBody>
          <a:bodyPr/>
          <a:lstStyle/>
          <a:p>
            <a:pPr marL="0" lvl="0" indent="0" algn="r" rtl="0">
              <a:spcBef>
                <a:spcPts val="0"/>
              </a:spcBef>
              <a:spcAft>
                <a:spcPts val="0"/>
              </a:spcAft>
              <a:buNone/>
            </a:pPr>
            <a:fld id="{00000000-1234-1234-1234-123412341234}" type="slidenum">
              <a:rPr lang="en-US" smtClean="0">
                <a:solidFill>
                  <a:schemeClr val="bg1"/>
                </a:solidFill>
              </a:rPr>
              <a:t>2</a:t>
            </a:fld>
            <a:endParaRPr lang="en-US" dirty="0">
              <a:solidFill>
                <a:schemeClr val="bg1"/>
              </a:solidFill>
            </a:endParaRPr>
          </a:p>
        </p:txBody>
      </p:sp>
      <p:pic>
        <p:nvPicPr>
          <p:cNvPr id="2" name="Imagen 1">
            <a:extLst>
              <a:ext uri="{FF2B5EF4-FFF2-40B4-BE49-F238E27FC236}">
                <a16:creationId xmlns:a16="http://schemas.microsoft.com/office/drawing/2014/main" id="{EF42535C-8707-7B43-B62C-DA8EE0149BE5}"/>
              </a:ext>
            </a:extLst>
          </p:cNvPr>
          <p:cNvPicPr>
            <a:picLocks noChangeAspect="1"/>
          </p:cNvPicPr>
          <p:nvPr/>
        </p:nvPicPr>
        <p:blipFill>
          <a:blip r:embed="rId4"/>
          <a:stretch>
            <a:fillRect/>
          </a:stretch>
        </p:blipFill>
        <p:spPr>
          <a:xfrm>
            <a:off x="0" y="0"/>
            <a:ext cx="9144000" cy="6858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Sentencias de decisión</a:t>
            </a:r>
            <a:endParaRPr lang="es-ES_tradnl" noProof="0" dirty="0"/>
          </a:p>
        </p:txBody>
      </p:sp>
      <p:sp>
        <p:nvSpPr>
          <p:cNvPr id="8" name="Rectángulo 7">
            <a:extLst>
              <a:ext uri="{FF2B5EF4-FFF2-40B4-BE49-F238E27FC236}">
                <a16:creationId xmlns:a16="http://schemas.microsoft.com/office/drawing/2014/main" id="{9B64DDCA-56CD-584D-A980-79A4693D95AB}"/>
              </a:ext>
            </a:extLst>
          </p:cNvPr>
          <p:cNvSpPr/>
          <p:nvPr/>
        </p:nvSpPr>
        <p:spPr>
          <a:xfrm>
            <a:off x="397565" y="1119740"/>
            <a:ext cx="8348870" cy="830997"/>
          </a:xfrm>
          <a:prstGeom prst="rect">
            <a:avLst/>
          </a:prstGeom>
        </p:spPr>
        <p:txBody>
          <a:bodyPr wrap="square">
            <a:spAutoFit/>
          </a:bodyPr>
          <a:lstStyle/>
          <a:p>
            <a:pPr algn="just"/>
            <a:endParaRPr lang="es-CL" sz="2400">
              <a:solidFill>
                <a:srgbClr val="222222"/>
              </a:solidFill>
              <a:latin typeface="Calibri" panose="020F0502020204030204" pitchFamily="34" charset="0"/>
              <a:cs typeface="Calibri" panose="020F0502020204030204" pitchFamily="34" charset="0"/>
            </a:endParaRPr>
          </a:p>
          <a:p>
            <a:pPr algn="just"/>
            <a:endParaRPr lang="es-ES_tradnl" sz="2400" dirty="0">
              <a:solidFill>
                <a:srgbClr val="222222"/>
              </a:solidFill>
              <a:latin typeface="Calibri" panose="020F0502020204030204" pitchFamily="34" charset="0"/>
              <a:cs typeface="Calibri" panose="020F0502020204030204" pitchFamily="34" charset="0"/>
            </a:endParaRPr>
          </a:p>
        </p:txBody>
      </p:sp>
      <p:sp>
        <p:nvSpPr>
          <p:cNvPr id="2" name="Rectángulo 1">
            <a:extLst>
              <a:ext uri="{FF2B5EF4-FFF2-40B4-BE49-F238E27FC236}">
                <a16:creationId xmlns:a16="http://schemas.microsoft.com/office/drawing/2014/main" id="{719609CF-659C-F84D-A7AD-736B6E414233}"/>
              </a:ext>
            </a:extLst>
          </p:cNvPr>
          <p:cNvSpPr/>
          <p:nvPr/>
        </p:nvSpPr>
        <p:spPr>
          <a:xfrm>
            <a:off x="397564" y="1142383"/>
            <a:ext cx="8348869" cy="3785652"/>
          </a:xfrm>
          <a:prstGeom prst="rect">
            <a:avLst/>
          </a:prstGeom>
        </p:spPr>
        <p:txBody>
          <a:bodyPr wrap="square">
            <a:spAutoFit/>
          </a:bodyPr>
          <a:lstStyle/>
          <a:p>
            <a:pPr marL="12700" lvl="1" algn="just">
              <a:buClr>
                <a:srgbClr val="0070C0"/>
              </a:buClr>
            </a:pPr>
            <a:r>
              <a:rPr lang="es-CL" sz="2400" b="1" dirty="0">
                <a:solidFill>
                  <a:srgbClr val="0070C0"/>
                </a:solidFill>
                <a:latin typeface="Calibri" panose="020F0502020204030204" pitchFamily="34" charset="0"/>
                <a:cs typeface="Calibri" panose="020F0502020204030204" pitchFamily="34" charset="0"/>
              </a:rPr>
              <a:t>4</a:t>
            </a:r>
            <a:r>
              <a:rPr lang="es-CL" sz="2400" dirty="0">
                <a:solidFill>
                  <a:srgbClr val="222222"/>
                </a:solidFill>
                <a:latin typeface="Calibri" panose="020F0502020204030204" pitchFamily="34" charset="0"/>
                <a:cs typeface="Calibri" panose="020F0502020204030204" pitchFamily="34" charset="0"/>
              </a:rPr>
              <a:t> Necesitamos determinar el nombre del curso en un colegio de enseñanza básica por su número. </a:t>
            </a:r>
            <a:endParaRPr lang="es-CL" sz="2400" dirty="0" smtClean="0">
              <a:solidFill>
                <a:srgbClr val="222222"/>
              </a:solidFill>
              <a:latin typeface="Calibri" panose="020F0502020204030204" pitchFamily="34" charset="0"/>
              <a:cs typeface="Calibri" panose="020F0502020204030204" pitchFamily="34" charset="0"/>
            </a:endParaRPr>
          </a:p>
          <a:p>
            <a:pPr marL="12700" lvl="1" algn="just">
              <a:buClr>
                <a:srgbClr val="0070C0"/>
              </a:buClr>
            </a:pPr>
            <a:r>
              <a:rPr lang="es-CL" sz="2000" b="1" dirty="0" smtClean="0">
                <a:solidFill>
                  <a:schemeClr val="accent5">
                    <a:lumMod val="75000"/>
                  </a:schemeClr>
                </a:solidFill>
                <a:latin typeface="Calibri" panose="020F0502020204030204" pitchFamily="34" charset="0"/>
                <a:cs typeface="Calibri" panose="020F0502020204030204" pitchFamily="34" charset="0"/>
              </a:rPr>
              <a:t>Ejemplo</a:t>
            </a:r>
            <a:r>
              <a:rPr lang="es-CL" sz="2000" dirty="0">
                <a:solidFill>
                  <a:srgbClr val="222222"/>
                </a:solidFill>
                <a:latin typeface="Calibri" panose="020F0502020204030204" pitchFamily="34" charset="0"/>
                <a:cs typeface="Calibri" panose="020F0502020204030204" pitchFamily="34" charset="0"/>
              </a:rPr>
              <a:t>: 1 Primero Básico.</a:t>
            </a:r>
          </a:p>
          <a:p>
            <a:pPr marL="12700" lvl="1" algn="just">
              <a:buClr>
                <a:srgbClr val="0070C0"/>
              </a:buClr>
            </a:pPr>
            <a:endParaRPr lang="es-CL" sz="2400" dirty="0">
              <a:solidFill>
                <a:srgbClr val="222222"/>
              </a:solidFill>
              <a:latin typeface="Calibri" panose="020F0502020204030204" pitchFamily="34" charset="0"/>
              <a:cs typeface="Calibri" panose="020F0502020204030204" pitchFamily="34" charset="0"/>
            </a:endParaRPr>
          </a:p>
          <a:p>
            <a:pPr marL="12700" lvl="1" algn="just">
              <a:buClr>
                <a:srgbClr val="0070C0"/>
              </a:buClr>
            </a:pPr>
            <a:endParaRPr lang="es-CL" sz="2400" dirty="0">
              <a:solidFill>
                <a:srgbClr val="222222"/>
              </a:solidFill>
              <a:latin typeface="Calibri" panose="020F0502020204030204" pitchFamily="34" charset="0"/>
              <a:cs typeface="Calibri" panose="020F0502020204030204" pitchFamily="34" charset="0"/>
            </a:endParaRPr>
          </a:p>
          <a:p>
            <a:pPr algn="just">
              <a:buClr>
                <a:srgbClr val="00B050"/>
              </a:buClr>
            </a:pPr>
            <a:endParaRPr lang="es-CL" sz="2400" dirty="0">
              <a:solidFill>
                <a:srgbClr val="222222"/>
              </a:solidFill>
              <a:latin typeface="Calibri" panose="020F0502020204030204" pitchFamily="34" charset="0"/>
              <a:cs typeface="Calibri" panose="020F0502020204030204" pitchFamily="34" charset="0"/>
            </a:endParaRPr>
          </a:p>
          <a:p>
            <a:pPr marL="1508125" lvl="8" indent="-342900">
              <a:buClr>
                <a:srgbClr val="00B050"/>
              </a:buClr>
              <a:buFont typeface="Zapf Dingbats"/>
              <a:buChar char="✦"/>
            </a:pPr>
            <a:endParaRPr lang="es-CL" sz="2400" dirty="0">
              <a:solidFill>
                <a:srgbClr val="222222"/>
              </a:solidFill>
              <a:latin typeface="Calibri" panose="020F0502020204030204" pitchFamily="34" charset="0"/>
              <a:cs typeface="Calibri" panose="020F0502020204030204" pitchFamily="34" charset="0"/>
            </a:endParaRPr>
          </a:p>
          <a:p>
            <a:pPr marL="1508125" lvl="8" indent="-342900">
              <a:buClr>
                <a:srgbClr val="00B050"/>
              </a:buClr>
              <a:buFont typeface="Zapf Dingbats"/>
              <a:buChar char="✦"/>
            </a:pPr>
            <a:endParaRPr lang="es-CL" sz="2400" dirty="0">
              <a:solidFill>
                <a:srgbClr val="222222"/>
              </a:solidFill>
              <a:latin typeface="Calibri" panose="020F0502020204030204" pitchFamily="34" charset="0"/>
              <a:cs typeface="Calibri" panose="020F0502020204030204" pitchFamily="34" charset="0"/>
            </a:endParaRPr>
          </a:p>
          <a:p>
            <a:pPr marL="1508125" lvl="8" indent="-342900">
              <a:buClr>
                <a:srgbClr val="00B050"/>
              </a:buClr>
              <a:buFont typeface="Zapf Dingbats"/>
              <a:buChar char="✦"/>
            </a:pPr>
            <a:endParaRPr lang="es-CL" sz="2400" dirty="0">
              <a:solidFill>
                <a:srgbClr val="222222"/>
              </a:solidFill>
              <a:latin typeface="Calibri" panose="020F0502020204030204" pitchFamily="34" charset="0"/>
              <a:cs typeface="Calibri" panose="020F0502020204030204" pitchFamily="34" charset="0"/>
            </a:endParaRPr>
          </a:p>
          <a:p>
            <a:pPr algn="just"/>
            <a:endParaRPr lang="es-ES_tradnl" sz="2400" dirty="0">
              <a:solidFill>
                <a:srgbClr val="222222"/>
              </a:solidFill>
              <a:latin typeface="Calibri" panose="020F0502020204030204" pitchFamily="34" charset="0"/>
              <a:cs typeface="Calibri" panose="020F0502020204030204" pitchFamily="34" charset="0"/>
            </a:endParaRPr>
          </a:p>
        </p:txBody>
      </p:sp>
      <p:sp>
        <p:nvSpPr>
          <p:cNvPr id="9" name="CuadroTexto 8">
            <a:extLst>
              <a:ext uri="{FF2B5EF4-FFF2-40B4-BE49-F238E27FC236}">
                <a16:creationId xmlns:a16="http://schemas.microsoft.com/office/drawing/2014/main" id="{DF48110C-FBEA-0A45-9C62-928441A6682E}"/>
              </a:ext>
            </a:extLst>
          </p:cNvPr>
          <p:cNvSpPr txBox="1"/>
          <p:nvPr/>
        </p:nvSpPr>
        <p:spPr>
          <a:xfrm>
            <a:off x="5071441" y="2274925"/>
            <a:ext cx="2799793" cy="1078782"/>
          </a:xfrm>
          <a:custGeom>
            <a:avLst/>
            <a:gdLst>
              <a:gd name="connsiteX0" fmla="*/ 0 w 2799793"/>
              <a:gd name="connsiteY0" fmla="*/ 0 h 1078782"/>
              <a:gd name="connsiteX1" fmla="*/ 531961 w 2799793"/>
              <a:gd name="connsiteY1" fmla="*/ 0 h 1078782"/>
              <a:gd name="connsiteX2" fmla="*/ 1007925 w 2799793"/>
              <a:gd name="connsiteY2" fmla="*/ 0 h 1078782"/>
              <a:gd name="connsiteX3" fmla="*/ 1623880 w 2799793"/>
              <a:gd name="connsiteY3" fmla="*/ 0 h 1078782"/>
              <a:gd name="connsiteX4" fmla="*/ 2155841 w 2799793"/>
              <a:gd name="connsiteY4" fmla="*/ 0 h 1078782"/>
              <a:gd name="connsiteX5" fmla="*/ 2799793 w 2799793"/>
              <a:gd name="connsiteY5" fmla="*/ 0 h 1078782"/>
              <a:gd name="connsiteX6" fmla="*/ 2799793 w 2799793"/>
              <a:gd name="connsiteY6" fmla="*/ 560967 h 1078782"/>
              <a:gd name="connsiteX7" fmla="*/ 2799793 w 2799793"/>
              <a:gd name="connsiteY7" fmla="*/ 1078782 h 1078782"/>
              <a:gd name="connsiteX8" fmla="*/ 2239834 w 2799793"/>
              <a:gd name="connsiteY8" fmla="*/ 1078782 h 1078782"/>
              <a:gd name="connsiteX9" fmla="*/ 1763870 w 2799793"/>
              <a:gd name="connsiteY9" fmla="*/ 1078782 h 1078782"/>
              <a:gd name="connsiteX10" fmla="*/ 1203911 w 2799793"/>
              <a:gd name="connsiteY10" fmla="*/ 1078782 h 1078782"/>
              <a:gd name="connsiteX11" fmla="*/ 643952 w 2799793"/>
              <a:gd name="connsiteY11" fmla="*/ 1078782 h 1078782"/>
              <a:gd name="connsiteX12" fmla="*/ 0 w 2799793"/>
              <a:gd name="connsiteY12" fmla="*/ 1078782 h 1078782"/>
              <a:gd name="connsiteX13" fmla="*/ 0 w 2799793"/>
              <a:gd name="connsiteY13" fmla="*/ 517815 h 1078782"/>
              <a:gd name="connsiteX14" fmla="*/ 0 w 2799793"/>
              <a:gd name="connsiteY14" fmla="*/ 0 h 107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9793" h="1078782" extrusionOk="0">
                <a:moveTo>
                  <a:pt x="0" y="0"/>
                </a:moveTo>
                <a:cubicBezTo>
                  <a:pt x="185890" y="-3671"/>
                  <a:pt x="376491" y="25343"/>
                  <a:pt x="531961" y="0"/>
                </a:cubicBezTo>
                <a:cubicBezTo>
                  <a:pt x="687431" y="-25343"/>
                  <a:pt x="848363" y="19251"/>
                  <a:pt x="1007925" y="0"/>
                </a:cubicBezTo>
                <a:cubicBezTo>
                  <a:pt x="1167487" y="-19251"/>
                  <a:pt x="1436440" y="62843"/>
                  <a:pt x="1623880" y="0"/>
                </a:cubicBezTo>
                <a:cubicBezTo>
                  <a:pt x="1811320" y="-62843"/>
                  <a:pt x="1907519" y="29315"/>
                  <a:pt x="2155841" y="0"/>
                </a:cubicBezTo>
                <a:cubicBezTo>
                  <a:pt x="2404163" y="-29315"/>
                  <a:pt x="2670969" y="19658"/>
                  <a:pt x="2799793" y="0"/>
                </a:cubicBezTo>
                <a:cubicBezTo>
                  <a:pt x="2819182" y="161471"/>
                  <a:pt x="2754504" y="399171"/>
                  <a:pt x="2799793" y="560967"/>
                </a:cubicBezTo>
                <a:cubicBezTo>
                  <a:pt x="2845082" y="722763"/>
                  <a:pt x="2777833" y="903217"/>
                  <a:pt x="2799793" y="1078782"/>
                </a:cubicBezTo>
                <a:cubicBezTo>
                  <a:pt x="2548280" y="1145708"/>
                  <a:pt x="2514219" y="1062507"/>
                  <a:pt x="2239834" y="1078782"/>
                </a:cubicBezTo>
                <a:cubicBezTo>
                  <a:pt x="1965449" y="1095057"/>
                  <a:pt x="1882257" y="1074499"/>
                  <a:pt x="1763870" y="1078782"/>
                </a:cubicBezTo>
                <a:cubicBezTo>
                  <a:pt x="1645483" y="1083065"/>
                  <a:pt x="1444756" y="1030682"/>
                  <a:pt x="1203911" y="1078782"/>
                </a:cubicBezTo>
                <a:cubicBezTo>
                  <a:pt x="963066" y="1126882"/>
                  <a:pt x="845066" y="1031919"/>
                  <a:pt x="643952" y="1078782"/>
                </a:cubicBezTo>
                <a:cubicBezTo>
                  <a:pt x="442838" y="1125645"/>
                  <a:pt x="210782" y="1012242"/>
                  <a:pt x="0" y="1078782"/>
                </a:cubicBezTo>
                <a:cubicBezTo>
                  <a:pt x="-39876" y="833033"/>
                  <a:pt x="45186" y="768167"/>
                  <a:pt x="0" y="517815"/>
                </a:cubicBezTo>
                <a:cubicBezTo>
                  <a:pt x="-45186" y="267463"/>
                  <a:pt x="27508" y="209732"/>
                  <a:pt x="0" y="0"/>
                </a:cubicBezTo>
                <a:close/>
              </a:path>
            </a:pathLst>
          </a:custGeom>
          <a:noFill/>
          <a:ln>
            <a:solidFill>
              <a:schemeClr val="bg1">
                <a:lumMod val="50000"/>
              </a:schemeClr>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spcFirstLastPara="1" wrap="square" lIns="91425" tIns="45700" rIns="91425" bIns="45700" rtlCol="0" anchor="t" anchorCtr="0">
            <a:noAutofit/>
          </a:bodyPr>
          <a:lstStyle/>
          <a:p>
            <a:pPr algn="just"/>
            <a:r>
              <a:rPr lang="es-ES_tradnl" sz="1600" dirty="0">
                <a:latin typeface="Century Gothic" panose="020B0502020202020204" pitchFamily="34" charset="0"/>
              </a:rPr>
              <a:t>Se evalúa la variable numero, la cual es del tipo entero (no hay condición) </a:t>
            </a:r>
          </a:p>
        </p:txBody>
      </p:sp>
      <p:pic>
        <p:nvPicPr>
          <p:cNvPr id="4" name="Imagen 3">
            <a:extLst>
              <a:ext uri="{FF2B5EF4-FFF2-40B4-BE49-F238E27FC236}">
                <a16:creationId xmlns:a16="http://schemas.microsoft.com/office/drawing/2014/main" id="{03CFDB08-5633-934E-ACEC-4CFDF8771771}"/>
              </a:ext>
            </a:extLst>
          </p:cNvPr>
          <p:cNvPicPr>
            <a:picLocks noChangeAspect="1"/>
          </p:cNvPicPr>
          <p:nvPr/>
        </p:nvPicPr>
        <p:blipFill>
          <a:blip r:embed="rId3"/>
          <a:stretch>
            <a:fillRect/>
          </a:stretch>
        </p:blipFill>
        <p:spPr>
          <a:xfrm>
            <a:off x="2222015" y="2244442"/>
            <a:ext cx="2360260" cy="4515636"/>
          </a:xfrm>
          <a:prstGeom prst="rect">
            <a:avLst/>
          </a:prstGeom>
          <a:ln>
            <a:solidFill>
              <a:srgbClr val="0070C0"/>
            </a:solidFill>
          </a:ln>
        </p:spPr>
      </p:pic>
      <p:sp>
        <p:nvSpPr>
          <p:cNvPr id="17" name="CuadroTexto 16">
            <a:extLst>
              <a:ext uri="{FF2B5EF4-FFF2-40B4-BE49-F238E27FC236}">
                <a16:creationId xmlns:a16="http://schemas.microsoft.com/office/drawing/2014/main" id="{C352A7CF-91E0-9A48-A95F-AE735073CA91}"/>
              </a:ext>
            </a:extLst>
          </p:cNvPr>
          <p:cNvSpPr txBox="1"/>
          <p:nvPr/>
        </p:nvSpPr>
        <p:spPr>
          <a:xfrm>
            <a:off x="4666588" y="3628691"/>
            <a:ext cx="3902107" cy="2521226"/>
          </a:xfrm>
          <a:custGeom>
            <a:avLst/>
            <a:gdLst>
              <a:gd name="connsiteX0" fmla="*/ 0 w 3902107"/>
              <a:gd name="connsiteY0" fmla="*/ 0 h 2521226"/>
              <a:gd name="connsiteX1" fmla="*/ 518423 w 3902107"/>
              <a:gd name="connsiteY1" fmla="*/ 0 h 2521226"/>
              <a:gd name="connsiteX2" fmla="*/ 958803 w 3902107"/>
              <a:gd name="connsiteY2" fmla="*/ 0 h 2521226"/>
              <a:gd name="connsiteX3" fmla="*/ 1594289 w 3902107"/>
              <a:gd name="connsiteY3" fmla="*/ 0 h 2521226"/>
              <a:gd name="connsiteX4" fmla="*/ 2112712 w 3902107"/>
              <a:gd name="connsiteY4" fmla="*/ 0 h 2521226"/>
              <a:gd name="connsiteX5" fmla="*/ 2631135 w 3902107"/>
              <a:gd name="connsiteY5" fmla="*/ 0 h 2521226"/>
              <a:gd name="connsiteX6" fmla="*/ 3266621 w 3902107"/>
              <a:gd name="connsiteY6" fmla="*/ 0 h 2521226"/>
              <a:gd name="connsiteX7" fmla="*/ 3902107 w 3902107"/>
              <a:gd name="connsiteY7" fmla="*/ 0 h 2521226"/>
              <a:gd name="connsiteX8" fmla="*/ 3902107 w 3902107"/>
              <a:gd name="connsiteY8" fmla="*/ 554670 h 2521226"/>
              <a:gd name="connsiteX9" fmla="*/ 3902107 w 3902107"/>
              <a:gd name="connsiteY9" fmla="*/ 1008490 h 2521226"/>
              <a:gd name="connsiteX10" fmla="*/ 3902107 w 3902107"/>
              <a:gd name="connsiteY10" fmla="*/ 1462311 h 2521226"/>
              <a:gd name="connsiteX11" fmla="*/ 3902107 w 3902107"/>
              <a:gd name="connsiteY11" fmla="*/ 1966556 h 2521226"/>
              <a:gd name="connsiteX12" fmla="*/ 3902107 w 3902107"/>
              <a:gd name="connsiteY12" fmla="*/ 2521226 h 2521226"/>
              <a:gd name="connsiteX13" fmla="*/ 3461726 w 3902107"/>
              <a:gd name="connsiteY13" fmla="*/ 2521226 h 2521226"/>
              <a:gd name="connsiteX14" fmla="*/ 2826240 w 3902107"/>
              <a:gd name="connsiteY14" fmla="*/ 2521226 h 2521226"/>
              <a:gd name="connsiteX15" fmla="*/ 2346839 w 3902107"/>
              <a:gd name="connsiteY15" fmla="*/ 2521226 h 2521226"/>
              <a:gd name="connsiteX16" fmla="*/ 1789395 w 3902107"/>
              <a:gd name="connsiteY16" fmla="*/ 2521226 h 2521226"/>
              <a:gd name="connsiteX17" fmla="*/ 1153909 w 3902107"/>
              <a:gd name="connsiteY17" fmla="*/ 2521226 h 2521226"/>
              <a:gd name="connsiteX18" fmla="*/ 596465 w 3902107"/>
              <a:gd name="connsiteY18" fmla="*/ 2521226 h 2521226"/>
              <a:gd name="connsiteX19" fmla="*/ 0 w 3902107"/>
              <a:gd name="connsiteY19" fmla="*/ 2521226 h 2521226"/>
              <a:gd name="connsiteX20" fmla="*/ 0 w 3902107"/>
              <a:gd name="connsiteY20" fmla="*/ 2067405 h 2521226"/>
              <a:gd name="connsiteX21" fmla="*/ 0 w 3902107"/>
              <a:gd name="connsiteY21" fmla="*/ 1588372 h 2521226"/>
              <a:gd name="connsiteX22" fmla="*/ 0 w 3902107"/>
              <a:gd name="connsiteY22" fmla="*/ 1033703 h 2521226"/>
              <a:gd name="connsiteX23" fmla="*/ 0 w 3902107"/>
              <a:gd name="connsiteY23" fmla="*/ 529457 h 2521226"/>
              <a:gd name="connsiteX24" fmla="*/ 0 w 3902107"/>
              <a:gd name="connsiteY24" fmla="*/ 0 h 252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02107" h="2521226" extrusionOk="0">
                <a:moveTo>
                  <a:pt x="0" y="0"/>
                </a:moveTo>
                <a:cubicBezTo>
                  <a:pt x="207516" y="-5000"/>
                  <a:pt x="337424" y="22647"/>
                  <a:pt x="518423" y="0"/>
                </a:cubicBezTo>
                <a:cubicBezTo>
                  <a:pt x="699422" y="-22647"/>
                  <a:pt x="852051" y="32659"/>
                  <a:pt x="958803" y="0"/>
                </a:cubicBezTo>
                <a:cubicBezTo>
                  <a:pt x="1065555" y="-32659"/>
                  <a:pt x="1288789" y="16273"/>
                  <a:pt x="1594289" y="0"/>
                </a:cubicBezTo>
                <a:cubicBezTo>
                  <a:pt x="1899789" y="-16273"/>
                  <a:pt x="1858457" y="51773"/>
                  <a:pt x="2112712" y="0"/>
                </a:cubicBezTo>
                <a:cubicBezTo>
                  <a:pt x="2366967" y="-51773"/>
                  <a:pt x="2397724" y="38617"/>
                  <a:pt x="2631135" y="0"/>
                </a:cubicBezTo>
                <a:cubicBezTo>
                  <a:pt x="2864546" y="-38617"/>
                  <a:pt x="3016637" y="74545"/>
                  <a:pt x="3266621" y="0"/>
                </a:cubicBezTo>
                <a:cubicBezTo>
                  <a:pt x="3516605" y="-74545"/>
                  <a:pt x="3595000" y="45552"/>
                  <a:pt x="3902107" y="0"/>
                </a:cubicBezTo>
                <a:cubicBezTo>
                  <a:pt x="3964260" y="161237"/>
                  <a:pt x="3856308" y="317474"/>
                  <a:pt x="3902107" y="554670"/>
                </a:cubicBezTo>
                <a:cubicBezTo>
                  <a:pt x="3947906" y="791866"/>
                  <a:pt x="3899501" y="909402"/>
                  <a:pt x="3902107" y="1008490"/>
                </a:cubicBezTo>
                <a:cubicBezTo>
                  <a:pt x="3904713" y="1107578"/>
                  <a:pt x="3852566" y="1242927"/>
                  <a:pt x="3902107" y="1462311"/>
                </a:cubicBezTo>
                <a:cubicBezTo>
                  <a:pt x="3951648" y="1681695"/>
                  <a:pt x="3875770" y="1751777"/>
                  <a:pt x="3902107" y="1966556"/>
                </a:cubicBezTo>
                <a:cubicBezTo>
                  <a:pt x="3928444" y="2181335"/>
                  <a:pt x="3863051" y="2316085"/>
                  <a:pt x="3902107" y="2521226"/>
                </a:cubicBezTo>
                <a:cubicBezTo>
                  <a:pt x="3709035" y="2569154"/>
                  <a:pt x="3648738" y="2484382"/>
                  <a:pt x="3461726" y="2521226"/>
                </a:cubicBezTo>
                <a:cubicBezTo>
                  <a:pt x="3274714" y="2558070"/>
                  <a:pt x="3063034" y="2452854"/>
                  <a:pt x="2826240" y="2521226"/>
                </a:cubicBezTo>
                <a:cubicBezTo>
                  <a:pt x="2589446" y="2589598"/>
                  <a:pt x="2553287" y="2518089"/>
                  <a:pt x="2346839" y="2521226"/>
                </a:cubicBezTo>
                <a:cubicBezTo>
                  <a:pt x="2140391" y="2524363"/>
                  <a:pt x="1974424" y="2461438"/>
                  <a:pt x="1789395" y="2521226"/>
                </a:cubicBezTo>
                <a:cubicBezTo>
                  <a:pt x="1604366" y="2581014"/>
                  <a:pt x="1329956" y="2513359"/>
                  <a:pt x="1153909" y="2521226"/>
                </a:cubicBezTo>
                <a:cubicBezTo>
                  <a:pt x="977862" y="2529093"/>
                  <a:pt x="730497" y="2503986"/>
                  <a:pt x="596465" y="2521226"/>
                </a:cubicBezTo>
                <a:cubicBezTo>
                  <a:pt x="462433" y="2538466"/>
                  <a:pt x="216550" y="2481416"/>
                  <a:pt x="0" y="2521226"/>
                </a:cubicBezTo>
                <a:cubicBezTo>
                  <a:pt x="-12824" y="2402460"/>
                  <a:pt x="3743" y="2163712"/>
                  <a:pt x="0" y="2067405"/>
                </a:cubicBezTo>
                <a:cubicBezTo>
                  <a:pt x="-3743" y="1971098"/>
                  <a:pt x="9604" y="1761374"/>
                  <a:pt x="0" y="1588372"/>
                </a:cubicBezTo>
                <a:cubicBezTo>
                  <a:pt x="-9604" y="1415370"/>
                  <a:pt x="43930" y="1216621"/>
                  <a:pt x="0" y="1033703"/>
                </a:cubicBezTo>
                <a:cubicBezTo>
                  <a:pt x="-43930" y="850785"/>
                  <a:pt x="27809" y="664266"/>
                  <a:pt x="0" y="529457"/>
                </a:cubicBezTo>
                <a:cubicBezTo>
                  <a:pt x="-27809" y="394648"/>
                  <a:pt x="39358" y="151347"/>
                  <a:pt x="0" y="0"/>
                </a:cubicBezTo>
                <a:close/>
              </a:path>
            </a:pathLst>
          </a:custGeom>
          <a:noFill/>
          <a:ln>
            <a:solidFill>
              <a:schemeClr val="bg1">
                <a:lumMod val="50000"/>
              </a:schemeClr>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spcFirstLastPara="1" wrap="square" lIns="91425" tIns="45700" rIns="91425" bIns="45700" rtlCol="0" anchor="t" anchorCtr="0">
            <a:noAutofit/>
          </a:bodyPr>
          <a:lstStyle/>
          <a:p>
            <a:pPr algn="just"/>
            <a:r>
              <a:rPr lang="es-ES_tradnl" sz="1600" dirty="0">
                <a:latin typeface="Century Gothic" panose="020B0502020202020204" pitchFamily="34" charset="0"/>
              </a:rPr>
              <a:t>La instrucción break finaliza el switch</a:t>
            </a:r>
          </a:p>
        </p:txBody>
      </p:sp>
      <p:pic>
        <p:nvPicPr>
          <p:cNvPr id="6" name="Imagen 5">
            <a:extLst>
              <a:ext uri="{FF2B5EF4-FFF2-40B4-BE49-F238E27FC236}">
                <a16:creationId xmlns:a16="http://schemas.microsoft.com/office/drawing/2014/main" id="{50076118-A9EC-2245-82C6-E8CAB7BE7CCE}"/>
              </a:ext>
            </a:extLst>
          </p:cNvPr>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sharpenSoften amount="50000"/>
                    </a14:imgEffect>
                    <a14:imgEffect>
                      <a14:saturation sat="66000"/>
                    </a14:imgEffect>
                    <a14:imgEffect>
                      <a14:brightnessContrast contrast="-40000"/>
                    </a14:imgEffect>
                  </a14:imgLayer>
                </a14:imgProps>
              </a:ext>
            </a:extLst>
          </a:blip>
          <a:stretch>
            <a:fillRect/>
          </a:stretch>
        </p:blipFill>
        <p:spPr>
          <a:xfrm>
            <a:off x="4835214" y="4096273"/>
            <a:ext cx="3564854" cy="1879298"/>
          </a:xfrm>
          <a:prstGeom prst="rect">
            <a:avLst/>
          </a:prstGeom>
          <a:ln>
            <a:solidFill>
              <a:srgbClr val="0070C0"/>
            </a:solidFill>
          </a:ln>
          <a:effectLst>
            <a:softEdge rad="25400"/>
          </a:effectLst>
        </p:spPr>
      </p:pic>
    </p:spTree>
    <p:extLst>
      <p:ext uri="{BB962C8B-B14F-4D97-AF65-F5344CB8AC3E}">
        <p14:creationId xmlns:p14="http://schemas.microsoft.com/office/powerpoint/2010/main" val="1247007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Sentencias de decisión</a:t>
            </a:r>
            <a:endParaRPr lang="es-ES_tradnl" noProof="0" dirty="0"/>
          </a:p>
        </p:txBody>
      </p:sp>
      <p:sp>
        <p:nvSpPr>
          <p:cNvPr id="8" name="Rectángulo 7">
            <a:extLst>
              <a:ext uri="{FF2B5EF4-FFF2-40B4-BE49-F238E27FC236}">
                <a16:creationId xmlns:a16="http://schemas.microsoft.com/office/drawing/2014/main" id="{9B64DDCA-56CD-584D-A980-79A4693D95AB}"/>
              </a:ext>
            </a:extLst>
          </p:cNvPr>
          <p:cNvSpPr/>
          <p:nvPr/>
        </p:nvSpPr>
        <p:spPr>
          <a:xfrm>
            <a:off x="397565" y="1119740"/>
            <a:ext cx="8348870" cy="830997"/>
          </a:xfrm>
          <a:prstGeom prst="rect">
            <a:avLst/>
          </a:prstGeom>
        </p:spPr>
        <p:txBody>
          <a:bodyPr wrap="square">
            <a:spAutoFit/>
          </a:bodyPr>
          <a:lstStyle/>
          <a:p>
            <a:pPr algn="just"/>
            <a:endParaRPr lang="es-CL" sz="2400">
              <a:solidFill>
                <a:srgbClr val="222222"/>
              </a:solidFill>
              <a:latin typeface="Calibri" panose="020F0502020204030204" pitchFamily="34" charset="0"/>
              <a:cs typeface="Calibri" panose="020F0502020204030204" pitchFamily="34" charset="0"/>
            </a:endParaRPr>
          </a:p>
          <a:p>
            <a:pPr algn="just"/>
            <a:endParaRPr lang="es-ES_tradnl" sz="2400" dirty="0">
              <a:solidFill>
                <a:srgbClr val="222222"/>
              </a:solidFill>
              <a:latin typeface="Calibri" panose="020F0502020204030204" pitchFamily="34" charset="0"/>
              <a:cs typeface="Calibri" panose="020F0502020204030204" pitchFamily="34" charset="0"/>
            </a:endParaRPr>
          </a:p>
        </p:txBody>
      </p:sp>
      <p:sp>
        <p:nvSpPr>
          <p:cNvPr id="2" name="Rectángulo 1">
            <a:extLst>
              <a:ext uri="{FF2B5EF4-FFF2-40B4-BE49-F238E27FC236}">
                <a16:creationId xmlns:a16="http://schemas.microsoft.com/office/drawing/2014/main" id="{719609CF-659C-F84D-A7AD-736B6E414233}"/>
              </a:ext>
            </a:extLst>
          </p:cNvPr>
          <p:cNvSpPr/>
          <p:nvPr/>
        </p:nvSpPr>
        <p:spPr>
          <a:xfrm>
            <a:off x="397564" y="1142383"/>
            <a:ext cx="8348869" cy="461665"/>
          </a:xfrm>
          <a:prstGeom prst="rect">
            <a:avLst/>
          </a:prstGeom>
        </p:spPr>
        <p:txBody>
          <a:bodyPr wrap="square">
            <a:spAutoFit/>
          </a:bodyPr>
          <a:lstStyle/>
          <a:p>
            <a:pPr marL="12700" lvl="1" algn="just">
              <a:buClr>
                <a:srgbClr val="0070C0"/>
              </a:buClr>
            </a:pPr>
            <a:r>
              <a:rPr lang="es-CL" sz="2400" b="1">
                <a:solidFill>
                  <a:srgbClr val="222222"/>
                </a:solidFill>
                <a:latin typeface="Calibri" panose="020F0502020204030204" pitchFamily="34" charset="0"/>
                <a:cs typeface="Calibri" panose="020F0502020204030204" pitchFamily="34" charset="0"/>
              </a:rPr>
              <a:t>if  versus switch</a:t>
            </a:r>
          </a:p>
        </p:txBody>
      </p:sp>
      <p:sp>
        <p:nvSpPr>
          <p:cNvPr id="18" name="CuadroTexto 17">
            <a:extLst>
              <a:ext uri="{FF2B5EF4-FFF2-40B4-BE49-F238E27FC236}">
                <a16:creationId xmlns:a16="http://schemas.microsoft.com/office/drawing/2014/main" id="{8A87CDE7-1E40-B94D-A211-E408C8C2EA7B}"/>
              </a:ext>
            </a:extLst>
          </p:cNvPr>
          <p:cNvSpPr txBox="1"/>
          <p:nvPr/>
        </p:nvSpPr>
        <p:spPr>
          <a:xfrm>
            <a:off x="251788" y="1716388"/>
            <a:ext cx="5075583" cy="1077218"/>
          </a:xfrm>
          <a:custGeom>
            <a:avLst/>
            <a:gdLst>
              <a:gd name="connsiteX0" fmla="*/ 0 w 5075583"/>
              <a:gd name="connsiteY0" fmla="*/ 0 h 1077218"/>
              <a:gd name="connsiteX1" fmla="*/ 513198 w 5075583"/>
              <a:gd name="connsiteY1" fmla="*/ 0 h 1077218"/>
              <a:gd name="connsiteX2" fmla="*/ 924884 w 5075583"/>
              <a:gd name="connsiteY2" fmla="*/ 0 h 1077218"/>
              <a:gd name="connsiteX3" fmla="*/ 1590349 w 5075583"/>
              <a:gd name="connsiteY3" fmla="*/ 0 h 1077218"/>
              <a:gd name="connsiteX4" fmla="*/ 2103547 w 5075583"/>
              <a:gd name="connsiteY4" fmla="*/ 0 h 1077218"/>
              <a:gd name="connsiteX5" fmla="*/ 2616745 w 5075583"/>
              <a:gd name="connsiteY5" fmla="*/ 0 h 1077218"/>
              <a:gd name="connsiteX6" fmla="*/ 3282210 w 5075583"/>
              <a:gd name="connsiteY6" fmla="*/ 0 h 1077218"/>
              <a:gd name="connsiteX7" fmla="*/ 3744652 w 5075583"/>
              <a:gd name="connsiteY7" fmla="*/ 0 h 1077218"/>
              <a:gd name="connsiteX8" fmla="*/ 4410118 w 5075583"/>
              <a:gd name="connsiteY8" fmla="*/ 0 h 1077218"/>
              <a:gd name="connsiteX9" fmla="*/ 5075583 w 5075583"/>
              <a:gd name="connsiteY9" fmla="*/ 0 h 1077218"/>
              <a:gd name="connsiteX10" fmla="*/ 5075583 w 5075583"/>
              <a:gd name="connsiteY10" fmla="*/ 538609 h 1077218"/>
              <a:gd name="connsiteX11" fmla="*/ 5075583 w 5075583"/>
              <a:gd name="connsiteY11" fmla="*/ 1077218 h 1077218"/>
              <a:gd name="connsiteX12" fmla="*/ 4460874 w 5075583"/>
              <a:gd name="connsiteY12" fmla="*/ 1077218 h 1077218"/>
              <a:gd name="connsiteX13" fmla="*/ 3795408 w 5075583"/>
              <a:gd name="connsiteY13" fmla="*/ 1077218 h 1077218"/>
              <a:gd name="connsiteX14" fmla="*/ 3129943 w 5075583"/>
              <a:gd name="connsiteY14" fmla="*/ 1077218 h 1077218"/>
              <a:gd name="connsiteX15" fmla="*/ 2667501 w 5075583"/>
              <a:gd name="connsiteY15" fmla="*/ 1077218 h 1077218"/>
              <a:gd name="connsiteX16" fmla="*/ 2103547 w 5075583"/>
              <a:gd name="connsiteY16" fmla="*/ 1077218 h 1077218"/>
              <a:gd name="connsiteX17" fmla="*/ 1438082 w 5075583"/>
              <a:gd name="connsiteY17" fmla="*/ 1077218 h 1077218"/>
              <a:gd name="connsiteX18" fmla="*/ 874128 w 5075583"/>
              <a:gd name="connsiteY18" fmla="*/ 1077218 h 1077218"/>
              <a:gd name="connsiteX19" fmla="*/ 0 w 5075583"/>
              <a:gd name="connsiteY19" fmla="*/ 1077218 h 1077218"/>
              <a:gd name="connsiteX20" fmla="*/ 0 w 5075583"/>
              <a:gd name="connsiteY20" fmla="*/ 560153 h 1077218"/>
              <a:gd name="connsiteX21" fmla="*/ 0 w 5075583"/>
              <a:gd name="connsiteY21" fmla="*/ 0 h 107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75583" h="1077218" extrusionOk="0">
                <a:moveTo>
                  <a:pt x="0" y="0"/>
                </a:moveTo>
                <a:cubicBezTo>
                  <a:pt x="156203" y="-3226"/>
                  <a:pt x="324847" y="50364"/>
                  <a:pt x="513198" y="0"/>
                </a:cubicBezTo>
                <a:cubicBezTo>
                  <a:pt x="701549" y="-50364"/>
                  <a:pt x="780355" y="22977"/>
                  <a:pt x="924884" y="0"/>
                </a:cubicBezTo>
                <a:cubicBezTo>
                  <a:pt x="1069413" y="-22977"/>
                  <a:pt x="1329303" y="50796"/>
                  <a:pt x="1590349" y="0"/>
                </a:cubicBezTo>
                <a:cubicBezTo>
                  <a:pt x="1851395" y="-50796"/>
                  <a:pt x="1849219" y="35823"/>
                  <a:pt x="2103547" y="0"/>
                </a:cubicBezTo>
                <a:cubicBezTo>
                  <a:pt x="2357875" y="-35823"/>
                  <a:pt x="2364372" y="21465"/>
                  <a:pt x="2616745" y="0"/>
                </a:cubicBezTo>
                <a:cubicBezTo>
                  <a:pt x="2869118" y="-21465"/>
                  <a:pt x="2951514" y="41563"/>
                  <a:pt x="3282210" y="0"/>
                </a:cubicBezTo>
                <a:cubicBezTo>
                  <a:pt x="3612907" y="-41563"/>
                  <a:pt x="3562404" y="29515"/>
                  <a:pt x="3744652" y="0"/>
                </a:cubicBezTo>
                <a:cubicBezTo>
                  <a:pt x="3926900" y="-29515"/>
                  <a:pt x="4152516" y="65372"/>
                  <a:pt x="4410118" y="0"/>
                </a:cubicBezTo>
                <a:cubicBezTo>
                  <a:pt x="4667720" y="-65372"/>
                  <a:pt x="4857141" y="4915"/>
                  <a:pt x="5075583" y="0"/>
                </a:cubicBezTo>
                <a:cubicBezTo>
                  <a:pt x="5084265" y="128084"/>
                  <a:pt x="5032480" y="414034"/>
                  <a:pt x="5075583" y="538609"/>
                </a:cubicBezTo>
                <a:cubicBezTo>
                  <a:pt x="5118686" y="663184"/>
                  <a:pt x="5073017" y="843453"/>
                  <a:pt x="5075583" y="1077218"/>
                </a:cubicBezTo>
                <a:cubicBezTo>
                  <a:pt x="4945570" y="1112065"/>
                  <a:pt x="4600571" y="1016973"/>
                  <a:pt x="4460874" y="1077218"/>
                </a:cubicBezTo>
                <a:cubicBezTo>
                  <a:pt x="4321177" y="1137463"/>
                  <a:pt x="3932716" y="1071081"/>
                  <a:pt x="3795408" y="1077218"/>
                </a:cubicBezTo>
                <a:cubicBezTo>
                  <a:pt x="3658100" y="1083355"/>
                  <a:pt x="3368263" y="1046205"/>
                  <a:pt x="3129943" y="1077218"/>
                </a:cubicBezTo>
                <a:cubicBezTo>
                  <a:pt x="2891624" y="1108231"/>
                  <a:pt x="2801524" y="1025507"/>
                  <a:pt x="2667501" y="1077218"/>
                </a:cubicBezTo>
                <a:cubicBezTo>
                  <a:pt x="2533478" y="1128929"/>
                  <a:pt x="2246670" y="1027111"/>
                  <a:pt x="2103547" y="1077218"/>
                </a:cubicBezTo>
                <a:cubicBezTo>
                  <a:pt x="1960424" y="1127325"/>
                  <a:pt x="1683144" y="1046506"/>
                  <a:pt x="1438082" y="1077218"/>
                </a:cubicBezTo>
                <a:cubicBezTo>
                  <a:pt x="1193020" y="1107930"/>
                  <a:pt x="1130705" y="1018685"/>
                  <a:pt x="874128" y="1077218"/>
                </a:cubicBezTo>
                <a:cubicBezTo>
                  <a:pt x="617551" y="1135751"/>
                  <a:pt x="301713" y="974994"/>
                  <a:pt x="0" y="1077218"/>
                </a:cubicBezTo>
                <a:cubicBezTo>
                  <a:pt x="-53501" y="971625"/>
                  <a:pt x="3225" y="811628"/>
                  <a:pt x="0" y="560153"/>
                </a:cubicBezTo>
                <a:cubicBezTo>
                  <a:pt x="-3225" y="308678"/>
                  <a:pt x="45739" y="165006"/>
                  <a:pt x="0" y="0"/>
                </a:cubicBezTo>
                <a:close/>
              </a:path>
            </a:pathLst>
          </a:custGeom>
          <a:noFill/>
          <a:ln>
            <a:solidFill>
              <a:schemeClr val="bg1">
                <a:lumMod val="50000"/>
              </a:schemeClr>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spcFirstLastPara="1" wrap="square" lIns="91425" tIns="45700" rIns="91425" bIns="45700" rtlCol="0" anchor="t" anchorCtr="0">
            <a:noAutofit/>
          </a:bodyPr>
          <a:lstStyle/>
          <a:p>
            <a:pPr algn="just"/>
            <a:r>
              <a:rPr lang="es-CL" sz="1600">
                <a:latin typeface="Century Gothic" panose="020B0502020202020204" pitchFamily="34" charset="0"/>
              </a:rPr>
              <a:t>El uso de la instrucción switch siempre podrá ser sustituida por el uso de if. No obstante, a veces nos resultará útil al introducir mayor claridad en el código</a:t>
            </a:r>
            <a:endParaRPr lang="es-ES_tradnl" sz="1600" dirty="0">
              <a:latin typeface="Century Gothic" panose="020B0502020202020204" pitchFamily="34" charset="0"/>
            </a:endParaRPr>
          </a:p>
        </p:txBody>
      </p:sp>
      <p:sp>
        <p:nvSpPr>
          <p:cNvPr id="6" name="Rectángulo 5">
            <a:extLst>
              <a:ext uri="{FF2B5EF4-FFF2-40B4-BE49-F238E27FC236}">
                <a16:creationId xmlns:a16="http://schemas.microsoft.com/office/drawing/2014/main" id="{54A4059E-BCEE-6147-9CC7-B6E1BE4125BB}"/>
              </a:ext>
            </a:extLst>
          </p:cNvPr>
          <p:cNvSpPr/>
          <p:nvPr/>
        </p:nvSpPr>
        <p:spPr>
          <a:xfrm>
            <a:off x="251788" y="4077593"/>
            <a:ext cx="4572000" cy="1077218"/>
          </a:xfrm>
          <a:custGeom>
            <a:avLst/>
            <a:gdLst>
              <a:gd name="connsiteX0" fmla="*/ 0 w 4572000"/>
              <a:gd name="connsiteY0" fmla="*/ 0 h 1077218"/>
              <a:gd name="connsiteX1" fmla="*/ 480060 w 4572000"/>
              <a:gd name="connsiteY1" fmla="*/ 0 h 1077218"/>
              <a:gd name="connsiteX2" fmla="*/ 1005840 w 4572000"/>
              <a:gd name="connsiteY2" fmla="*/ 0 h 1077218"/>
              <a:gd name="connsiteX3" fmla="*/ 1485900 w 4572000"/>
              <a:gd name="connsiteY3" fmla="*/ 0 h 1077218"/>
              <a:gd name="connsiteX4" fmla="*/ 2103120 w 4572000"/>
              <a:gd name="connsiteY4" fmla="*/ 0 h 1077218"/>
              <a:gd name="connsiteX5" fmla="*/ 2674620 w 4572000"/>
              <a:gd name="connsiteY5" fmla="*/ 0 h 1077218"/>
              <a:gd name="connsiteX6" fmla="*/ 3246120 w 4572000"/>
              <a:gd name="connsiteY6" fmla="*/ 0 h 1077218"/>
              <a:gd name="connsiteX7" fmla="*/ 3909060 w 4572000"/>
              <a:gd name="connsiteY7" fmla="*/ 0 h 1077218"/>
              <a:gd name="connsiteX8" fmla="*/ 4572000 w 4572000"/>
              <a:gd name="connsiteY8" fmla="*/ 0 h 1077218"/>
              <a:gd name="connsiteX9" fmla="*/ 4572000 w 4572000"/>
              <a:gd name="connsiteY9" fmla="*/ 506292 h 1077218"/>
              <a:gd name="connsiteX10" fmla="*/ 4572000 w 4572000"/>
              <a:gd name="connsiteY10" fmla="*/ 1077218 h 1077218"/>
              <a:gd name="connsiteX11" fmla="*/ 4137660 w 4572000"/>
              <a:gd name="connsiteY11" fmla="*/ 1077218 h 1077218"/>
              <a:gd name="connsiteX12" fmla="*/ 3657600 w 4572000"/>
              <a:gd name="connsiteY12" fmla="*/ 1077218 h 1077218"/>
              <a:gd name="connsiteX13" fmla="*/ 3040380 w 4572000"/>
              <a:gd name="connsiteY13" fmla="*/ 1077218 h 1077218"/>
              <a:gd name="connsiteX14" fmla="*/ 2377440 w 4572000"/>
              <a:gd name="connsiteY14" fmla="*/ 1077218 h 1077218"/>
              <a:gd name="connsiteX15" fmla="*/ 1851660 w 4572000"/>
              <a:gd name="connsiteY15" fmla="*/ 1077218 h 1077218"/>
              <a:gd name="connsiteX16" fmla="*/ 1188720 w 4572000"/>
              <a:gd name="connsiteY16" fmla="*/ 1077218 h 1077218"/>
              <a:gd name="connsiteX17" fmla="*/ 708660 w 4572000"/>
              <a:gd name="connsiteY17" fmla="*/ 1077218 h 1077218"/>
              <a:gd name="connsiteX18" fmla="*/ 0 w 4572000"/>
              <a:gd name="connsiteY18" fmla="*/ 1077218 h 1077218"/>
              <a:gd name="connsiteX19" fmla="*/ 0 w 4572000"/>
              <a:gd name="connsiteY19" fmla="*/ 570926 h 1077218"/>
              <a:gd name="connsiteX20" fmla="*/ 0 w 4572000"/>
              <a:gd name="connsiteY20" fmla="*/ 0 h 107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0" h="1077218" fill="none" extrusionOk="0">
                <a:moveTo>
                  <a:pt x="0" y="0"/>
                </a:moveTo>
                <a:cubicBezTo>
                  <a:pt x="99248" y="-33276"/>
                  <a:pt x="342379" y="11763"/>
                  <a:pt x="480060" y="0"/>
                </a:cubicBezTo>
                <a:cubicBezTo>
                  <a:pt x="617741" y="-11763"/>
                  <a:pt x="793637" y="2329"/>
                  <a:pt x="1005840" y="0"/>
                </a:cubicBezTo>
                <a:cubicBezTo>
                  <a:pt x="1218043" y="-2329"/>
                  <a:pt x="1293464" y="42023"/>
                  <a:pt x="1485900" y="0"/>
                </a:cubicBezTo>
                <a:cubicBezTo>
                  <a:pt x="1678336" y="-42023"/>
                  <a:pt x="1947605" y="19380"/>
                  <a:pt x="2103120" y="0"/>
                </a:cubicBezTo>
                <a:cubicBezTo>
                  <a:pt x="2258635" y="-19380"/>
                  <a:pt x="2502449" y="18804"/>
                  <a:pt x="2674620" y="0"/>
                </a:cubicBezTo>
                <a:cubicBezTo>
                  <a:pt x="2846791" y="-18804"/>
                  <a:pt x="2970857" y="18999"/>
                  <a:pt x="3246120" y="0"/>
                </a:cubicBezTo>
                <a:cubicBezTo>
                  <a:pt x="3521383" y="-18999"/>
                  <a:pt x="3584037" y="30123"/>
                  <a:pt x="3909060" y="0"/>
                </a:cubicBezTo>
                <a:cubicBezTo>
                  <a:pt x="4234083" y="-30123"/>
                  <a:pt x="4285497" y="28731"/>
                  <a:pt x="4572000" y="0"/>
                </a:cubicBezTo>
                <a:cubicBezTo>
                  <a:pt x="4627585" y="150269"/>
                  <a:pt x="4553034" y="339618"/>
                  <a:pt x="4572000" y="506292"/>
                </a:cubicBezTo>
                <a:cubicBezTo>
                  <a:pt x="4590966" y="672966"/>
                  <a:pt x="4546173" y="840357"/>
                  <a:pt x="4572000" y="1077218"/>
                </a:cubicBezTo>
                <a:cubicBezTo>
                  <a:pt x="4390356" y="1090490"/>
                  <a:pt x="4308441" y="1026804"/>
                  <a:pt x="4137660" y="1077218"/>
                </a:cubicBezTo>
                <a:cubicBezTo>
                  <a:pt x="3966879" y="1127632"/>
                  <a:pt x="3866559" y="1042136"/>
                  <a:pt x="3657600" y="1077218"/>
                </a:cubicBezTo>
                <a:cubicBezTo>
                  <a:pt x="3448641" y="1112300"/>
                  <a:pt x="3238190" y="1063179"/>
                  <a:pt x="3040380" y="1077218"/>
                </a:cubicBezTo>
                <a:cubicBezTo>
                  <a:pt x="2842570" y="1091257"/>
                  <a:pt x="2538375" y="1075209"/>
                  <a:pt x="2377440" y="1077218"/>
                </a:cubicBezTo>
                <a:cubicBezTo>
                  <a:pt x="2216505" y="1079227"/>
                  <a:pt x="1959003" y="1017259"/>
                  <a:pt x="1851660" y="1077218"/>
                </a:cubicBezTo>
                <a:cubicBezTo>
                  <a:pt x="1744317" y="1137177"/>
                  <a:pt x="1399242" y="1000143"/>
                  <a:pt x="1188720" y="1077218"/>
                </a:cubicBezTo>
                <a:cubicBezTo>
                  <a:pt x="978198" y="1154293"/>
                  <a:pt x="889484" y="1043955"/>
                  <a:pt x="708660" y="1077218"/>
                </a:cubicBezTo>
                <a:cubicBezTo>
                  <a:pt x="527836" y="1110481"/>
                  <a:pt x="244882" y="1047108"/>
                  <a:pt x="0" y="1077218"/>
                </a:cubicBezTo>
                <a:cubicBezTo>
                  <a:pt x="-59178" y="896141"/>
                  <a:pt x="41425" y="676198"/>
                  <a:pt x="0" y="570926"/>
                </a:cubicBezTo>
                <a:cubicBezTo>
                  <a:pt x="-41425" y="465654"/>
                  <a:pt x="8779" y="122503"/>
                  <a:pt x="0" y="0"/>
                </a:cubicBezTo>
                <a:close/>
              </a:path>
              <a:path w="4572000" h="1077218" stroke="0" extrusionOk="0">
                <a:moveTo>
                  <a:pt x="0" y="0"/>
                </a:moveTo>
                <a:cubicBezTo>
                  <a:pt x="169951" y="-44797"/>
                  <a:pt x="405537" y="33222"/>
                  <a:pt x="525780" y="0"/>
                </a:cubicBezTo>
                <a:cubicBezTo>
                  <a:pt x="646023" y="-33222"/>
                  <a:pt x="843601" y="17724"/>
                  <a:pt x="960120" y="0"/>
                </a:cubicBezTo>
                <a:cubicBezTo>
                  <a:pt x="1076639" y="-17724"/>
                  <a:pt x="1403422" y="44681"/>
                  <a:pt x="1623060" y="0"/>
                </a:cubicBezTo>
                <a:cubicBezTo>
                  <a:pt x="1842698" y="-44681"/>
                  <a:pt x="2022716" y="26995"/>
                  <a:pt x="2148840" y="0"/>
                </a:cubicBezTo>
                <a:cubicBezTo>
                  <a:pt x="2274964" y="-26995"/>
                  <a:pt x="2455125" y="33419"/>
                  <a:pt x="2674620" y="0"/>
                </a:cubicBezTo>
                <a:cubicBezTo>
                  <a:pt x="2894115" y="-33419"/>
                  <a:pt x="3040877" y="12151"/>
                  <a:pt x="3337560" y="0"/>
                </a:cubicBezTo>
                <a:cubicBezTo>
                  <a:pt x="3634243" y="-12151"/>
                  <a:pt x="3714305" y="49361"/>
                  <a:pt x="3817620" y="0"/>
                </a:cubicBezTo>
                <a:cubicBezTo>
                  <a:pt x="3920935" y="-49361"/>
                  <a:pt x="4201319" y="72209"/>
                  <a:pt x="4572000" y="0"/>
                </a:cubicBezTo>
                <a:cubicBezTo>
                  <a:pt x="4611479" y="186442"/>
                  <a:pt x="4543563" y="366170"/>
                  <a:pt x="4572000" y="560153"/>
                </a:cubicBezTo>
                <a:cubicBezTo>
                  <a:pt x="4600437" y="754136"/>
                  <a:pt x="4548782" y="826748"/>
                  <a:pt x="4572000" y="1077218"/>
                </a:cubicBezTo>
                <a:cubicBezTo>
                  <a:pt x="4412671" y="1142087"/>
                  <a:pt x="4164733" y="1036884"/>
                  <a:pt x="4000500" y="1077218"/>
                </a:cubicBezTo>
                <a:cubicBezTo>
                  <a:pt x="3836267" y="1117552"/>
                  <a:pt x="3590987" y="1069060"/>
                  <a:pt x="3474720" y="1077218"/>
                </a:cubicBezTo>
                <a:cubicBezTo>
                  <a:pt x="3358453" y="1085376"/>
                  <a:pt x="3126578" y="1060139"/>
                  <a:pt x="2811780" y="1077218"/>
                </a:cubicBezTo>
                <a:cubicBezTo>
                  <a:pt x="2496982" y="1094297"/>
                  <a:pt x="2436681" y="1073903"/>
                  <a:pt x="2148840" y="1077218"/>
                </a:cubicBezTo>
                <a:cubicBezTo>
                  <a:pt x="1860999" y="1080533"/>
                  <a:pt x="1824847" y="1047615"/>
                  <a:pt x="1668780" y="1077218"/>
                </a:cubicBezTo>
                <a:cubicBezTo>
                  <a:pt x="1512713" y="1106821"/>
                  <a:pt x="1267529" y="1023515"/>
                  <a:pt x="1097280" y="1077218"/>
                </a:cubicBezTo>
                <a:cubicBezTo>
                  <a:pt x="927031" y="1130921"/>
                  <a:pt x="276405" y="1064447"/>
                  <a:pt x="0" y="1077218"/>
                </a:cubicBezTo>
                <a:cubicBezTo>
                  <a:pt x="-1784" y="912905"/>
                  <a:pt x="3269" y="700791"/>
                  <a:pt x="0" y="538609"/>
                </a:cubicBezTo>
                <a:cubicBezTo>
                  <a:pt x="-3269" y="376427"/>
                  <a:pt x="21198" y="160173"/>
                  <a:pt x="0" y="0"/>
                </a:cubicBezTo>
                <a:close/>
              </a:path>
            </a:pathLst>
          </a:custGeom>
          <a:ln>
            <a:solidFill>
              <a:schemeClr val="accent2">
                <a:lumMod val="60000"/>
                <a:lumOff val="40000"/>
              </a:schemeClr>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a:spAutoFit/>
          </a:bodyPr>
          <a:lstStyle/>
          <a:p>
            <a:pPr algn="just"/>
            <a:r>
              <a:rPr lang="es-CL" sz="1600">
                <a:latin typeface="Century Gothic" panose="020B0502020202020204" pitchFamily="34" charset="0"/>
              </a:rPr>
              <a:t>El if es mejor usarlo en decisiones SI y NO. Cuando se presentan múltiples opciones que puedes controlar, se recomienda SWITCH</a:t>
            </a:r>
            <a:endParaRPr lang="es-ES_tradnl" sz="1600" dirty="0">
              <a:latin typeface="Century Gothic" panose="020B0502020202020204" pitchFamily="34" charset="0"/>
            </a:endParaRPr>
          </a:p>
        </p:txBody>
      </p:sp>
      <p:sp>
        <p:nvSpPr>
          <p:cNvPr id="7" name="Rectángulo 6">
            <a:extLst>
              <a:ext uri="{FF2B5EF4-FFF2-40B4-BE49-F238E27FC236}">
                <a16:creationId xmlns:a16="http://schemas.microsoft.com/office/drawing/2014/main" id="{DDE5B803-828B-9342-973C-C6DFEA1448D0}"/>
              </a:ext>
            </a:extLst>
          </p:cNvPr>
          <p:cNvSpPr/>
          <p:nvPr/>
        </p:nvSpPr>
        <p:spPr>
          <a:xfrm>
            <a:off x="251788" y="5545637"/>
            <a:ext cx="4572000" cy="584775"/>
          </a:xfrm>
          <a:custGeom>
            <a:avLst/>
            <a:gdLst>
              <a:gd name="connsiteX0" fmla="*/ 0 w 4572000"/>
              <a:gd name="connsiteY0" fmla="*/ 0 h 584775"/>
              <a:gd name="connsiteX1" fmla="*/ 480060 w 4572000"/>
              <a:gd name="connsiteY1" fmla="*/ 0 h 584775"/>
              <a:gd name="connsiteX2" fmla="*/ 1097280 w 4572000"/>
              <a:gd name="connsiteY2" fmla="*/ 0 h 584775"/>
              <a:gd name="connsiteX3" fmla="*/ 1623060 w 4572000"/>
              <a:gd name="connsiteY3" fmla="*/ 0 h 584775"/>
              <a:gd name="connsiteX4" fmla="*/ 2103120 w 4572000"/>
              <a:gd name="connsiteY4" fmla="*/ 0 h 584775"/>
              <a:gd name="connsiteX5" fmla="*/ 2720340 w 4572000"/>
              <a:gd name="connsiteY5" fmla="*/ 0 h 584775"/>
              <a:gd name="connsiteX6" fmla="*/ 3291840 w 4572000"/>
              <a:gd name="connsiteY6" fmla="*/ 0 h 584775"/>
              <a:gd name="connsiteX7" fmla="*/ 3863340 w 4572000"/>
              <a:gd name="connsiteY7" fmla="*/ 0 h 584775"/>
              <a:gd name="connsiteX8" fmla="*/ 4572000 w 4572000"/>
              <a:gd name="connsiteY8" fmla="*/ 0 h 584775"/>
              <a:gd name="connsiteX9" fmla="*/ 4572000 w 4572000"/>
              <a:gd name="connsiteY9" fmla="*/ 584775 h 584775"/>
              <a:gd name="connsiteX10" fmla="*/ 4091940 w 4572000"/>
              <a:gd name="connsiteY10" fmla="*/ 584775 h 584775"/>
              <a:gd name="connsiteX11" fmla="*/ 3657600 w 4572000"/>
              <a:gd name="connsiteY11" fmla="*/ 584775 h 584775"/>
              <a:gd name="connsiteX12" fmla="*/ 3040380 w 4572000"/>
              <a:gd name="connsiteY12" fmla="*/ 584775 h 584775"/>
              <a:gd name="connsiteX13" fmla="*/ 2560320 w 4572000"/>
              <a:gd name="connsiteY13" fmla="*/ 584775 h 584775"/>
              <a:gd name="connsiteX14" fmla="*/ 1943100 w 4572000"/>
              <a:gd name="connsiteY14" fmla="*/ 584775 h 584775"/>
              <a:gd name="connsiteX15" fmla="*/ 1280160 w 4572000"/>
              <a:gd name="connsiteY15" fmla="*/ 584775 h 584775"/>
              <a:gd name="connsiteX16" fmla="*/ 754380 w 4572000"/>
              <a:gd name="connsiteY16" fmla="*/ 584775 h 584775"/>
              <a:gd name="connsiteX17" fmla="*/ 0 w 4572000"/>
              <a:gd name="connsiteY17" fmla="*/ 584775 h 584775"/>
              <a:gd name="connsiteX18" fmla="*/ 0 w 4572000"/>
              <a:gd name="connsiteY18"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584775" fill="none" extrusionOk="0">
                <a:moveTo>
                  <a:pt x="0" y="0"/>
                </a:moveTo>
                <a:cubicBezTo>
                  <a:pt x="147582" y="-19907"/>
                  <a:pt x="287594" y="34443"/>
                  <a:pt x="480060" y="0"/>
                </a:cubicBezTo>
                <a:cubicBezTo>
                  <a:pt x="672526" y="-34443"/>
                  <a:pt x="850031" y="28222"/>
                  <a:pt x="1097280" y="0"/>
                </a:cubicBezTo>
                <a:cubicBezTo>
                  <a:pt x="1344529" y="-28222"/>
                  <a:pt x="1410857" y="2329"/>
                  <a:pt x="1623060" y="0"/>
                </a:cubicBezTo>
                <a:cubicBezTo>
                  <a:pt x="1835263" y="-2329"/>
                  <a:pt x="1910684" y="42023"/>
                  <a:pt x="2103120" y="0"/>
                </a:cubicBezTo>
                <a:cubicBezTo>
                  <a:pt x="2295556" y="-42023"/>
                  <a:pt x="2564825" y="19380"/>
                  <a:pt x="2720340" y="0"/>
                </a:cubicBezTo>
                <a:cubicBezTo>
                  <a:pt x="2875855" y="-19380"/>
                  <a:pt x="3119669" y="18804"/>
                  <a:pt x="3291840" y="0"/>
                </a:cubicBezTo>
                <a:cubicBezTo>
                  <a:pt x="3464011" y="-18804"/>
                  <a:pt x="3588077" y="18999"/>
                  <a:pt x="3863340" y="0"/>
                </a:cubicBezTo>
                <a:cubicBezTo>
                  <a:pt x="4138603" y="-18999"/>
                  <a:pt x="4327526" y="27380"/>
                  <a:pt x="4572000" y="0"/>
                </a:cubicBezTo>
                <a:cubicBezTo>
                  <a:pt x="4597685" y="208110"/>
                  <a:pt x="4507450" y="463471"/>
                  <a:pt x="4572000" y="584775"/>
                </a:cubicBezTo>
                <a:cubicBezTo>
                  <a:pt x="4445616" y="596841"/>
                  <a:pt x="4283756" y="547516"/>
                  <a:pt x="4091940" y="584775"/>
                </a:cubicBezTo>
                <a:cubicBezTo>
                  <a:pt x="3900124" y="622034"/>
                  <a:pt x="3781631" y="540865"/>
                  <a:pt x="3657600" y="584775"/>
                </a:cubicBezTo>
                <a:cubicBezTo>
                  <a:pt x="3533569" y="628685"/>
                  <a:pt x="3212216" y="537105"/>
                  <a:pt x="3040380" y="584775"/>
                </a:cubicBezTo>
                <a:cubicBezTo>
                  <a:pt x="2868544" y="632445"/>
                  <a:pt x="2769279" y="549693"/>
                  <a:pt x="2560320" y="584775"/>
                </a:cubicBezTo>
                <a:cubicBezTo>
                  <a:pt x="2351361" y="619857"/>
                  <a:pt x="2140910" y="570736"/>
                  <a:pt x="1943100" y="584775"/>
                </a:cubicBezTo>
                <a:cubicBezTo>
                  <a:pt x="1745290" y="598814"/>
                  <a:pt x="1441095" y="582766"/>
                  <a:pt x="1280160" y="584775"/>
                </a:cubicBezTo>
                <a:cubicBezTo>
                  <a:pt x="1119225" y="586784"/>
                  <a:pt x="861723" y="524816"/>
                  <a:pt x="754380" y="584775"/>
                </a:cubicBezTo>
                <a:cubicBezTo>
                  <a:pt x="647037" y="644734"/>
                  <a:pt x="201094" y="562564"/>
                  <a:pt x="0" y="584775"/>
                </a:cubicBezTo>
                <a:cubicBezTo>
                  <a:pt x="-14954" y="423197"/>
                  <a:pt x="22297" y="136503"/>
                  <a:pt x="0" y="0"/>
                </a:cubicBezTo>
                <a:close/>
              </a:path>
              <a:path w="4572000" h="584775" stroke="0" extrusionOk="0">
                <a:moveTo>
                  <a:pt x="0" y="0"/>
                </a:moveTo>
                <a:cubicBezTo>
                  <a:pt x="169951" y="-44797"/>
                  <a:pt x="405537" y="33222"/>
                  <a:pt x="525780" y="0"/>
                </a:cubicBezTo>
                <a:cubicBezTo>
                  <a:pt x="646023" y="-33222"/>
                  <a:pt x="843601" y="17724"/>
                  <a:pt x="960120" y="0"/>
                </a:cubicBezTo>
                <a:cubicBezTo>
                  <a:pt x="1076639" y="-17724"/>
                  <a:pt x="1403422" y="44681"/>
                  <a:pt x="1623060" y="0"/>
                </a:cubicBezTo>
                <a:cubicBezTo>
                  <a:pt x="1842698" y="-44681"/>
                  <a:pt x="2022716" y="26995"/>
                  <a:pt x="2148840" y="0"/>
                </a:cubicBezTo>
                <a:cubicBezTo>
                  <a:pt x="2274964" y="-26995"/>
                  <a:pt x="2455125" y="33419"/>
                  <a:pt x="2674620" y="0"/>
                </a:cubicBezTo>
                <a:cubicBezTo>
                  <a:pt x="2894115" y="-33419"/>
                  <a:pt x="3040877" y="12151"/>
                  <a:pt x="3337560" y="0"/>
                </a:cubicBezTo>
                <a:cubicBezTo>
                  <a:pt x="3634243" y="-12151"/>
                  <a:pt x="3714305" y="49361"/>
                  <a:pt x="3817620" y="0"/>
                </a:cubicBezTo>
                <a:cubicBezTo>
                  <a:pt x="3920935" y="-49361"/>
                  <a:pt x="4201319" y="72209"/>
                  <a:pt x="4572000" y="0"/>
                </a:cubicBezTo>
                <a:cubicBezTo>
                  <a:pt x="4593596" y="262117"/>
                  <a:pt x="4553433" y="399293"/>
                  <a:pt x="4572000" y="584775"/>
                </a:cubicBezTo>
                <a:cubicBezTo>
                  <a:pt x="4343785" y="633984"/>
                  <a:pt x="4323512" y="575979"/>
                  <a:pt x="4091940" y="584775"/>
                </a:cubicBezTo>
                <a:cubicBezTo>
                  <a:pt x="3860368" y="593571"/>
                  <a:pt x="3684673" y="544441"/>
                  <a:pt x="3520440" y="584775"/>
                </a:cubicBezTo>
                <a:cubicBezTo>
                  <a:pt x="3356207" y="625109"/>
                  <a:pt x="3110927" y="576617"/>
                  <a:pt x="2994660" y="584775"/>
                </a:cubicBezTo>
                <a:cubicBezTo>
                  <a:pt x="2878393" y="592933"/>
                  <a:pt x="2646518" y="567696"/>
                  <a:pt x="2331720" y="584775"/>
                </a:cubicBezTo>
                <a:cubicBezTo>
                  <a:pt x="2016922" y="601854"/>
                  <a:pt x="1956621" y="581460"/>
                  <a:pt x="1668780" y="584775"/>
                </a:cubicBezTo>
                <a:cubicBezTo>
                  <a:pt x="1380939" y="588090"/>
                  <a:pt x="1344787" y="555172"/>
                  <a:pt x="1188720" y="584775"/>
                </a:cubicBezTo>
                <a:cubicBezTo>
                  <a:pt x="1032653" y="614378"/>
                  <a:pt x="787469" y="531072"/>
                  <a:pt x="617220" y="584775"/>
                </a:cubicBezTo>
                <a:cubicBezTo>
                  <a:pt x="446971" y="638478"/>
                  <a:pt x="203750" y="555545"/>
                  <a:pt x="0" y="584775"/>
                </a:cubicBezTo>
                <a:cubicBezTo>
                  <a:pt x="-35964" y="444689"/>
                  <a:pt x="67005" y="126132"/>
                  <a:pt x="0" y="0"/>
                </a:cubicBezTo>
                <a:close/>
              </a:path>
            </a:pathLst>
          </a:custGeom>
          <a:ln>
            <a:solidFill>
              <a:srgbClr val="00B050"/>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a:spAutoFit/>
          </a:bodyPr>
          <a:lstStyle/>
          <a:p>
            <a:pPr algn="just"/>
            <a:r>
              <a:rPr lang="es-CL" sz="1600">
                <a:latin typeface="Century Gothic" panose="020B0502020202020204" pitchFamily="34" charset="0"/>
              </a:rPr>
              <a:t>El switch a diferencia de if es como un menú, no se evalúa condiciones</a:t>
            </a:r>
            <a:endParaRPr lang="es-ES_tradnl" sz="1600" dirty="0">
              <a:latin typeface="Century Gothic" panose="020B0502020202020204" pitchFamily="34" charset="0"/>
            </a:endParaRPr>
          </a:p>
        </p:txBody>
      </p:sp>
      <p:sp>
        <p:nvSpPr>
          <p:cNvPr id="10" name="Rectángulo 9">
            <a:extLst>
              <a:ext uri="{FF2B5EF4-FFF2-40B4-BE49-F238E27FC236}">
                <a16:creationId xmlns:a16="http://schemas.microsoft.com/office/drawing/2014/main" id="{2FD93E34-9255-124F-B4B9-F9AC7F9D83A8}"/>
              </a:ext>
            </a:extLst>
          </p:cNvPr>
          <p:cNvSpPr/>
          <p:nvPr/>
        </p:nvSpPr>
        <p:spPr>
          <a:xfrm>
            <a:off x="4130317" y="3114415"/>
            <a:ext cx="4572000" cy="584775"/>
          </a:xfrm>
          <a:custGeom>
            <a:avLst/>
            <a:gdLst>
              <a:gd name="connsiteX0" fmla="*/ 0 w 4572000"/>
              <a:gd name="connsiteY0" fmla="*/ 0 h 584775"/>
              <a:gd name="connsiteX1" fmla="*/ 480060 w 4572000"/>
              <a:gd name="connsiteY1" fmla="*/ 0 h 584775"/>
              <a:gd name="connsiteX2" fmla="*/ 1097280 w 4572000"/>
              <a:gd name="connsiteY2" fmla="*/ 0 h 584775"/>
              <a:gd name="connsiteX3" fmla="*/ 1623060 w 4572000"/>
              <a:gd name="connsiteY3" fmla="*/ 0 h 584775"/>
              <a:gd name="connsiteX4" fmla="*/ 2103120 w 4572000"/>
              <a:gd name="connsiteY4" fmla="*/ 0 h 584775"/>
              <a:gd name="connsiteX5" fmla="*/ 2720340 w 4572000"/>
              <a:gd name="connsiteY5" fmla="*/ 0 h 584775"/>
              <a:gd name="connsiteX6" fmla="*/ 3291840 w 4572000"/>
              <a:gd name="connsiteY6" fmla="*/ 0 h 584775"/>
              <a:gd name="connsiteX7" fmla="*/ 3863340 w 4572000"/>
              <a:gd name="connsiteY7" fmla="*/ 0 h 584775"/>
              <a:gd name="connsiteX8" fmla="*/ 4572000 w 4572000"/>
              <a:gd name="connsiteY8" fmla="*/ 0 h 584775"/>
              <a:gd name="connsiteX9" fmla="*/ 4572000 w 4572000"/>
              <a:gd name="connsiteY9" fmla="*/ 584775 h 584775"/>
              <a:gd name="connsiteX10" fmla="*/ 4091940 w 4572000"/>
              <a:gd name="connsiteY10" fmla="*/ 584775 h 584775"/>
              <a:gd name="connsiteX11" fmla="*/ 3657600 w 4572000"/>
              <a:gd name="connsiteY11" fmla="*/ 584775 h 584775"/>
              <a:gd name="connsiteX12" fmla="*/ 3040380 w 4572000"/>
              <a:gd name="connsiteY12" fmla="*/ 584775 h 584775"/>
              <a:gd name="connsiteX13" fmla="*/ 2560320 w 4572000"/>
              <a:gd name="connsiteY13" fmla="*/ 584775 h 584775"/>
              <a:gd name="connsiteX14" fmla="*/ 1943100 w 4572000"/>
              <a:gd name="connsiteY14" fmla="*/ 584775 h 584775"/>
              <a:gd name="connsiteX15" fmla="*/ 1280160 w 4572000"/>
              <a:gd name="connsiteY15" fmla="*/ 584775 h 584775"/>
              <a:gd name="connsiteX16" fmla="*/ 754380 w 4572000"/>
              <a:gd name="connsiteY16" fmla="*/ 584775 h 584775"/>
              <a:gd name="connsiteX17" fmla="*/ 0 w 4572000"/>
              <a:gd name="connsiteY17" fmla="*/ 584775 h 584775"/>
              <a:gd name="connsiteX18" fmla="*/ 0 w 4572000"/>
              <a:gd name="connsiteY18"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584775" fill="none" extrusionOk="0">
                <a:moveTo>
                  <a:pt x="0" y="0"/>
                </a:moveTo>
                <a:cubicBezTo>
                  <a:pt x="147582" y="-19907"/>
                  <a:pt x="287594" y="34443"/>
                  <a:pt x="480060" y="0"/>
                </a:cubicBezTo>
                <a:cubicBezTo>
                  <a:pt x="672526" y="-34443"/>
                  <a:pt x="850031" y="28222"/>
                  <a:pt x="1097280" y="0"/>
                </a:cubicBezTo>
                <a:cubicBezTo>
                  <a:pt x="1344529" y="-28222"/>
                  <a:pt x="1410857" y="2329"/>
                  <a:pt x="1623060" y="0"/>
                </a:cubicBezTo>
                <a:cubicBezTo>
                  <a:pt x="1835263" y="-2329"/>
                  <a:pt x="1910684" y="42023"/>
                  <a:pt x="2103120" y="0"/>
                </a:cubicBezTo>
                <a:cubicBezTo>
                  <a:pt x="2295556" y="-42023"/>
                  <a:pt x="2564825" y="19380"/>
                  <a:pt x="2720340" y="0"/>
                </a:cubicBezTo>
                <a:cubicBezTo>
                  <a:pt x="2875855" y="-19380"/>
                  <a:pt x="3119669" y="18804"/>
                  <a:pt x="3291840" y="0"/>
                </a:cubicBezTo>
                <a:cubicBezTo>
                  <a:pt x="3464011" y="-18804"/>
                  <a:pt x="3588077" y="18999"/>
                  <a:pt x="3863340" y="0"/>
                </a:cubicBezTo>
                <a:cubicBezTo>
                  <a:pt x="4138603" y="-18999"/>
                  <a:pt x="4327526" y="27380"/>
                  <a:pt x="4572000" y="0"/>
                </a:cubicBezTo>
                <a:cubicBezTo>
                  <a:pt x="4597685" y="208110"/>
                  <a:pt x="4507450" y="463471"/>
                  <a:pt x="4572000" y="584775"/>
                </a:cubicBezTo>
                <a:cubicBezTo>
                  <a:pt x="4445616" y="596841"/>
                  <a:pt x="4283756" y="547516"/>
                  <a:pt x="4091940" y="584775"/>
                </a:cubicBezTo>
                <a:cubicBezTo>
                  <a:pt x="3900124" y="622034"/>
                  <a:pt x="3781631" y="540865"/>
                  <a:pt x="3657600" y="584775"/>
                </a:cubicBezTo>
                <a:cubicBezTo>
                  <a:pt x="3533569" y="628685"/>
                  <a:pt x="3212216" y="537105"/>
                  <a:pt x="3040380" y="584775"/>
                </a:cubicBezTo>
                <a:cubicBezTo>
                  <a:pt x="2868544" y="632445"/>
                  <a:pt x="2769279" y="549693"/>
                  <a:pt x="2560320" y="584775"/>
                </a:cubicBezTo>
                <a:cubicBezTo>
                  <a:pt x="2351361" y="619857"/>
                  <a:pt x="2140910" y="570736"/>
                  <a:pt x="1943100" y="584775"/>
                </a:cubicBezTo>
                <a:cubicBezTo>
                  <a:pt x="1745290" y="598814"/>
                  <a:pt x="1441095" y="582766"/>
                  <a:pt x="1280160" y="584775"/>
                </a:cubicBezTo>
                <a:cubicBezTo>
                  <a:pt x="1119225" y="586784"/>
                  <a:pt x="861723" y="524816"/>
                  <a:pt x="754380" y="584775"/>
                </a:cubicBezTo>
                <a:cubicBezTo>
                  <a:pt x="647037" y="644734"/>
                  <a:pt x="201094" y="562564"/>
                  <a:pt x="0" y="584775"/>
                </a:cubicBezTo>
                <a:cubicBezTo>
                  <a:pt x="-14954" y="423197"/>
                  <a:pt x="22297" y="136503"/>
                  <a:pt x="0" y="0"/>
                </a:cubicBezTo>
                <a:close/>
              </a:path>
              <a:path w="4572000" h="584775" stroke="0" extrusionOk="0">
                <a:moveTo>
                  <a:pt x="0" y="0"/>
                </a:moveTo>
                <a:cubicBezTo>
                  <a:pt x="169951" y="-44797"/>
                  <a:pt x="405537" y="33222"/>
                  <a:pt x="525780" y="0"/>
                </a:cubicBezTo>
                <a:cubicBezTo>
                  <a:pt x="646023" y="-33222"/>
                  <a:pt x="843601" y="17724"/>
                  <a:pt x="960120" y="0"/>
                </a:cubicBezTo>
                <a:cubicBezTo>
                  <a:pt x="1076639" y="-17724"/>
                  <a:pt x="1403422" y="44681"/>
                  <a:pt x="1623060" y="0"/>
                </a:cubicBezTo>
                <a:cubicBezTo>
                  <a:pt x="1842698" y="-44681"/>
                  <a:pt x="2022716" y="26995"/>
                  <a:pt x="2148840" y="0"/>
                </a:cubicBezTo>
                <a:cubicBezTo>
                  <a:pt x="2274964" y="-26995"/>
                  <a:pt x="2455125" y="33419"/>
                  <a:pt x="2674620" y="0"/>
                </a:cubicBezTo>
                <a:cubicBezTo>
                  <a:pt x="2894115" y="-33419"/>
                  <a:pt x="3040877" y="12151"/>
                  <a:pt x="3337560" y="0"/>
                </a:cubicBezTo>
                <a:cubicBezTo>
                  <a:pt x="3634243" y="-12151"/>
                  <a:pt x="3714305" y="49361"/>
                  <a:pt x="3817620" y="0"/>
                </a:cubicBezTo>
                <a:cubicBezTo>
                  <a:pt x="3920935" y="-49361"/>
                  <a:pt x="4201319" y="72209"/>
                  <a:pt x="4572000" y="0"/>
                </a:cubicBezTo>
                <a:cubicBezTo>
                  <a:pt x="4593596" y="262117"/>
                  <a:pt x="4553433" y="399293"/>
                  <a:pt x="4572000" y="584775"/>
                </a:cubicBezTo>
                <a:cubicBezTo>
                  <a:pt x="4343785" y="633984"/>
                  <a:pt x="4323512" y="575979"/>
                  <a:pt x="4091940" y="584775"/>
                </a:cubicBezTo>
                <a:cubicBezTo>
                  <a:pt x="3860368" y="593571"/>
                  <a:pt x="3684673" y="544441"/>
                  <a:pt x="3520440" y="584775"/>
                </a:cubicBezTo>
                <a:cubicBezTo>
                  <a:pt x="3356207" y="625109"/>
                  <a:pt x="3110927" y="576617"/>
                  <a:pt x="2994660" y="584775"/>
                </a:cubicBezTo>
                <a:cubicBezTo>
                  <a:pt x="2878393" y="592933"/>
                  <a:pt x="2646518" y="567696"/>
                  <a:pt x="2331720" y="584775"/>
                </a:cubicBezTo>
                <a:cubicBezTo>
                  <a:pt x="2016922" y="601854"/>
                  <a:pt x="1956621" y="581460"/>
                  <a:pt x="1668780" y="584775"/>
                </a:cubicBezTo>
                <a:cubicBezTo>
                  <a:pt x="1380939" y="588090"/>
                  <a:pt x="1344787" y="555172"/>
                  <a:pt x="1188720" y="584775"/>
                </a:cubicBezTo>
                <a:cubicBezTo>
                  <a:pt x="1032653" y="614378"/>
                  <a:pt x="787469" y="531072"/>
                  <a:pt x="617220" y="584775"/>
                </a:cubicBezTo>
                <a:cubicBezTo>
                  <a:pt x="446971" y="638478"/>
                  <a:pt x="203750" y="555545"/>
                  <a:pt x="0" y="584775"/>
                </a:cubicBezTo>
                <a:cubicBezTo>
                  <a:pt x="-35964" y="444689"/>
                  <a:pt x="67005" y="126132"/>
                  <a:pt x="0" y="0"/>
                </a:cubicBezTo>
                <a:close/>
              </a:path>
            </a:pathLst>
          </a:custGeom>
          <a:ln>
            <a:solidFill>
              <a:srgbClr val="0070C0"/>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a:spAutoFit/>
          </a:bodyPr>
          <a:lstStyle/>
          <a:p>
            <a:pPr algn="just"/>
            <a:r>
              <a:rPr lang="es-CL" sz="1600">
                <a:latin typeface="Century Gothic" panose="020B0502020202020204" pitchFamily="34" charset="0"/>
              </a:rPr>
              <a:t>El switch evalúa solamente valores mientras que el if evalúa condiciones</a:t>
            </a:r>
            <a:endParaRPr lang="es-ES_tradnl" sz="1600" dirty="0">
              <a:latin typeface="Century Gothic" panose="020B0502020202020204" pitchFamily="34" charset="0"/>
            </a:endParaRPr>
          </a:p>
        </p:txBody>
      </p:sp>
      <p:pic>
        <p:nvPicPr>
          <p:cNvPr id="12" name="Imagen 11">
            <a:extLst>
              <a:ext uri="{FF2B5EF4-FFF2-40B4-BE49-F238E27FC236}">
                <a16:creationId xmlns:a16="http://schemas.microsoft.com/office/drawing/2014/main" id="{D63B3E3B-D6D7-5C43-B69C-9423FAB608B3}"/>
              </a:ext>
            </a:extLst>
          </p:cNvPr>
          <p:cNvPicPr>
            <a:picLocks noChangeAspect="1"/>
          </p:cNvPicPr>
          <p:nvPr/>
        </p:nvPicPr>
        <p:blipFill>
          <a:blip r:embed="rId3"/>
          <a:stretch>
            <a:fillRect/>
          </a:stretch>
        </p:blipFill>
        <p:spPr>
          <a:xfrm>
            <a:off x="6308743" y="1190876"/>
            <a:ext cx="1686076" cy="1767990"/>
          </a:xfrm>
          <a:prstGeom prst="rect">
            <a:avLst/>
          </a:prstGeom>
        </p:spPr>
      </p:pic>
      <p:sp>
        <p:nvSpPr>
          <p:cNvPr id="15" name="Rectángulo 14">
            <a:extLst>
              <a:ext uri="{FF2B5EF4-FFF2-40B4-BE49-F238E27FC236}">
                <a16:creationId xmlns:a16="http://schemas.microsoft.com/office/drawing/2014/main" id="{168A04BA-182E-F445-BEA7-D0D0918E57DF}"/>
              </a:ext>
            </a:extLst>
          </p:cNvPr>
          <p:cNvSpPr/>
          <p:nvPr/>
        </p:nvSpPr>
        <p:spPr>
          <a:xfrm>
            <a:off x="5290927" y="4493091"/>
            <a:ext cx="2988367" cy="1323439"/>
          </a:xfrm>
          <a:custGeom>
            <a:avLst/>
            <a:gdLst>
              <a:gd name="connsiteX0" fmla="*/ 0 w 2988367"/>
              <a:gd name="connsiteY0" fmla="*/ 0 h 1323439"/>
              <a:gd name="connsiteX1" fmla="*/ 567790 w 2988367"/>
              <a:gd name="connsiteY1" fmla="*/ 0 h 1323439"/>
              <a:gd name="connsiteX2" fmla="*/ 1075812 w 2988367"/>
              <a:gd name="connsiteY2" fmla="*/ 0 h 1323439"/>
              <a:gd name="connsiteX3" fmla="*/ 1613718 w 2988367"/>
              <a:gd name="connsiteY3" fmla="*/ 0 h 1323439"/>
              <a:gd name="connsiteX4" fmla="*/ 2241275 w 2988367"/>
              <a:gd name="connsiteY4" fmla="*/ 0 h 1323439"/>
              <a:gd name="connsiteX5" fmla="*/ 2988367 w 2988367"/>
              <a:gd name="connsiteY5" fmla="*/ 0 h 1323439"/>
              <a:gd name="connsiteX6" fmla="*/ 2988367 w 2988367"/>
              <a:gd name="connsiteY6" fmla="*/ 414678 h 1323439"/>
              <a:gd name="connsiteX7" fmla="*/ 2988367 w 2988367"/>
              <a:gd name="connsiteY7" fmla="*/ 816121 h 1323439"/>
              <a:gd name="connsiteX8" fmla="*/ 2988367 w 2988367"/>
              <a:gd name="connsiteY8" fmla="*/ 1323439 h 1323439"/>
              <a:gd name="connsiteX9" fmla="*/ 2390694 w 2988367"/>
              <a:gd name="connsiteY9" fmla="*/ 1323439 h 1323439"/>
              <a:gd name="connsiteX10" fmla="*/ 1852788 w 2988367"/>
              <a:gd name="connsiteY10" fmla="*/ 1323439 h 1323439"/>
              <a:gd name="connsiteX11" fmla="*/ 1195347 w 2988367"/>
              <a:gd name="connsiteY11" fmla="*/ 1323439 h 1323439"/>
              <a:gd name="connsiteX12" fmla="*/ 627557 w 2988367"/>
              <a:gd name="connsiteY12" fmla="*/ 1323439 h 1323439"/>
              <a:gd name="connsiteX13" fmla="*/ 0 w 2988367"/>
              <a:gd name="connsiteY13" fmla="*/ 1323439 h 1323439"/>
              <a:gd name="connsiteX14" fmla="*/ 0 w 2988367"/>
              <a:gd name="connsiteY14" fmla="*/ 869058 h 1323439"/>
              <a:gd name="connsiteX15" fmla="*/ 0 w 2988367"/>
              <a:gd name="connsiteY15" fmla="*/ 441146 h 1323439"/>
              <a:gd name="connsiteX16" fmla="*/ 0 w 2988367"/>
              <a:gd name="connsiteY16" fmla="*/ 0 h 132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8367" h="1323439" fill="none" extrusionOk="0">
                <a:moveTo>
                  <a:pt x="0" y="0"/>
                </a:moveTo>
                <a:cubicBezTo>
                  <a:pt x="150073" y="-14170"/>
                  <a:pt x="303223" y="36991"/>
                  <a:pt x="567790" y="0"/>
                </a:cubicBezTo>
                <a:cubicBezTo>
                  <a:pt x="832357" y="-36991"/>
                  <a:pt x="869643" y="6763"/>
                  <a:pt x="1075812" y="0"/>
                </a:cubicBezTo>
                <a:cubicBezTo>
                  <a:pt x="1281981" y="-6763"/>
                  <a:pt x="1354607" y="35205"/>
                  <a:pt x="1613718" y="0"/>
                </a:cubicBezTo>
                <a:cubicBezTo>
                  <a:pt x="1872829" y="-35205"/>
                  <a:pt x="1943553" y="27856"/>
                  <a:pt x="2241275" y="0"/>
                </a:cubicBezTo>
                <a:cubicBezTo>
                  <a:pt x="2538997" y="-27856"/>
                  <a:pt x="2779307" y="55566"/>
                  <a:pt x="2988367" y="0"/>
                </a:cubicBezTo>
                <a:cubicBezTo>
                  <a:pt x="3030927" y="107509"/>
                  <a:pt x="2965991" y="247356"/>
                  <a:pt x="2988367" y="414678"/>
                </a:cubicBezTo>
                <a:cubicBezTo>
                  <a:pt x="3010743" y="582000"/>
                  <a:pt x="2946977" y="696194"/>
                  <a:pt x="2988367" y="816121"/>
                </a:cubicBezTo>
                <a:cubicBezTo>
                  <a:pt x="3029757" y="936048"/>
                  <a:pt x="2964399" y="1168777"/>
                  <a:pt x="2988367" y="1323439"/>
                </a:cubicBezTo>
                <a:cubicBezTo>
                  <a:pt x="2770699" y="1361023"/>
                  <a:pt x="2687114" y="1294036"/>
                  <a:pt x="2390694" y="1323439"/>
                </a:cubicBezTo>
                <a:cubicBezTo>
                  <a:pt x="2094274" y="1352842"/>
                  <a:pt x="1977054" y="1263591"/>
                  <a:pt x="1852788" y="1323439"/>
                </a:cubicBezTo>
                <a:cubicBezTo>
                  <a:pt x="1728522" y="1383287"/>
                  <a:pt x="1451318" y="1254557"/>
                  <a:pt x="1195347" y="1323439"/>
                </a:cubicBezTo>
                <a:cubicBezTo>
                  <a:pt x="939376" y="1392321"/>
                  <a:pt x="855802" y="1312976"/>
                  <a:pt x="627557" y="1323439"/>
                </a:cubicBezTo>
                <a:cubicBezTo>
                  <a:pt x="399312" y="1333902"/>
                  <a:pt x="222464" y="1304704"/>
                  <a:pt x="0" y="1323439"/>
                </a:cubicBezTo>
                <a:cubicBezTo>
                  <a:pt x="-37838" y="1209556"/>
                  <a:pt x="30444" y="1092945"/>
                  <a:pt x="0" y="869058"/>
                </a:cubicBezTo>
                <a:cubicBezTo>
                  <a:pt x="-30444" y="645171"/>
                  <a:pt x="3674" y="636797"/>
                  <a:pt x="0" y="441146"/>
                </a:cubicBezTo>
                <a:cubicBezTo>
                  <a:pt x="-3674" y="245495"/>
                  <a:pt x="49432" y="152482"/>
                  <a:pt x="0" y="0"/>
                </a:cubicBezTo>
                <a:close/>
              </a:path>
              <a:path w="2988367" h="1323439" stroke="0" extrusionOk="0">
                <a:moveTo>
                  <a:pt x="0" y="0"/>
                </a:moveTo>
                <a:cubicBezTo>
                  <a:pt x="136353" y="-64782"/>
                  <a:pt x="418907" y="9300"/>
                  <a:pt x="567790" y="0"/>
                </a:cubicBezTo>
                <a:cubicBezTo>
                  <a:pt x="716673" y="-9300"/>
                  <a:pt x="973336" y="36963"/>
                  <a:pt x="1075812" y="0"/>
                </a:cubicBezTo>
                <a:cubicBezTo>
                  <a:pt x="1178288" y="-36963"/>
                  <a:pt x="1589525" y="40288"/>
                  <a:pt x="1733253" y="0"/>
                </a:cubicBezTo>
                <a:cubicBezTo>
                  <a:pt x="1876981" y="-40288"/>
                  <a:pt x="2091485" y="60784"/>
                  <a:pt x="2301043" y="0"/>
                </a:cubicBezTo>
                <a:cubicBezTo>
                  <a:pt x="2510601" y="-60784"/>
                  <a:pt x="2722540" y="5621"/>
                  <a:pt x="2988367" y="0"/>
                </a:cubicBezTo>
                <a:cubicBezTo>
                  <a:pt x="3002350" y="195811"/>
                  <a:pt x="2944936" y="372330"/>
                  <a:pt x="2988367" y="467615"/>
                </a:cubicBezTo>
                <a:cubicBezTo>
                  <a:pt x="3031798" y="562900"/>
                  <a:pt x="2940556" y="707276"/>
                  <a:pt x="2988367" y="908761"/>
                </a:cubicBezTo>
                <a:cubicBezTo>
                  <a:pt x="3036178" y="1110246"/>
                  <a:pt x="2983896" y="1139823"/>
                  <a:pt x="2988367" y="1323439"/>
                </a:cubicBezTo>
                <a:cubicBezTo>
                  <a:pt x="2822116" y="1340131"/>
                  <a:pt x="2673903" y="1279214"/>
                  <a:pt x="2450461" y="1323439"/>
                </a:cubicBezTo>
                <a:cubicBezTo>
                  <a:pt x="2227019" y="1367664"/>
                  <a:pt x="2002656" y="1260717"/>
                  <a:pt x="1852788" y="1323439"/>
                </a:cubicBezTo>
                <a:cubicBezTo>
                  <a:pt x="1702920" y="1386161"/>
                  <a:pt x="1422955" y="1273091"/>
                  <a:pt x="1255114" y="1323439"/>
                </a:cubicBezTo>
                <a:cubicBezTo>
                  <a:pt x="1087273" y="1373787"/>
                  <a:pt x="903109" y="1257926"/>
                  <a:pt x="687324" y="1323439"/>
                </a:cubicBezTo>
                <a:cubicBezTo>
                  <a:pt x="471539" y="1388952"/>
                  <a:pt x="195949" y="1253690"/>
                  <a:pt x="0" y="1323439"/>
                </a:cubicBezTo>
                <a:cubicBezTo>
                  <a:pt x="-39774" y="1227107"/>
                  <a:pt x="50175" y="1027091"/>
                  <a:pt x="0" y="855824"/>
                </a:cubicBezTo>
                <a:cubicBezTo>
                  <a:pt x="-50175" y="684557"/>
                  <a:pt x="30401" y="527802"/>
                  <a:pt x="0" y="388209"/>
                </a:cubicBezTo>
                <a:cubicBezTo>
                  <a:pt x="-30401" y="248617"/>
                  <a:pt x="2987" y="83416"/>
                  <a:pt x="0" y="0"/>
                </a:cubicBezTo>
                <a:close/>
              </a:path>
            </a:pathLst>
          </a:custGeom>
          <a:ln w="25400">
            <a:solidFill>
              <a:schemeClr val="accent6">
                <a:lumMod val="75000"/>
              </a:schemeClr>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wrap="square">
            <a:spAutoFit/>
          </a:bodyPr>
          <a:lstStyle/>
          <a:p>
            <a:pPr algn="just"/>
            <a:r>
              <a:rPr lang="es-CL" sz="1600">
                <a:latin typeface="Century Gothic" panose="020B0502020202020204" pitchFamily="34" charset="0"/>
              </a:rPr>
              <a:t>El programador deberá analizar el problema para determinar para cada caso que sentencia es la más adecuada</a:t>
            </a:r>
            <a:endParaRPr lang="es-ES_tradnl" sz="1600" dirty="0">
              <a:latin typeface="Century Gothic" panose="020B0502020202020204" pitchFamily="34" charset="0"/>
            </a:endParaRPr>
          </a:p>
        </p:txBody>
      </p:sp>
    </p:spTree>
    <p:extLst>
      <p:ext uri="{BB962C8B-B14F-4D97-AF65-F5344CB8AC3E}">
        <p14:creationId xmlns:p14="http://schemas.microsoft.com/office/powerpoint/2010/main" val="3940354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noProof="0" dirty="0"/>
              <a:t>Sentencias de iteración</a:t>
            </a:r>
          </a:p>
        </p:txBody>
      </p:sp>
      <p:sp>
        <p:nvSpPr>
          <p:cNvPr id="8" name="Rectángulo 7">
            <a:extLst>
              <a:ext uri="{FF2B5EF4-FFF2-40B4-BE49-F238E27FC236}">
                <a16:creationId xmlns:a16="http://schemas.microsoft.com/office/drawing/2014/main" id="{9B64DDCA-56CD-584D-A980-79A4693D95AB}"/>
              </a:ext>
            </a:extLst>
          </p:cNvPr>
          <p:cNvSpPr/>
          <p:nvPr/>
        </p:nvSpPr>
        <p:spPr>
          <a:xfrm>
            <a:off x="397565" y="1119740"/>
            <a:ext cx="8348870" cy="830997"/>
          </a:xfrm>
          <a:prstGeom prst="rect">
            <a:avLst/>
          </a:prstGeom>
        </p:spPr>
        <p:txBody>
          <a:bodyPr wrap="square">
            <a:spAutoFit/>
          </a:bodyPr>
          <a:lstStyle/>
          <a:p>
            <a:pPr algn="just"/>
            <a:endParaRPr lang="es-CL" sz="2400">
              <a:solidFill>
                <a:srgbClr val="222222"/>
              </a:solidFill>
              <a:latin typeface="Calibri" panose="020F0502020204030204" pitchFamily="34" charset="0"/>
              <a:cs typeface="Calibri" panose="020F0502020204030204" pitchFamily="34" charset="0"/>
            </a:endParaRPr>
          </a:p>
          <a:p>
            <a:pPr algn="just"/>
            <a:endParaRPr lang="es-ES_tradnl" sz="2400" dirty="0">
              <a:solidFill>
                <a:srgbClr val="222222"/>
              </a:solidFill>
              <a:latin typeface="Calibri" panose="020F0502020204030204" pitchFamily="34" charset="0"/>
              <a:cs typeface="Calibri" panose="020F0502020204030204" pitchFamily="34" charset="0"/>
            </a:endParaRPr>
          </a:p>
        </p:txBody>
      </p:sp>
      <p:sp>
        <p:nvSpPr>
          <p:cNvPr id="2" name="Rectángulo 1">
            <a:extLst>
              <a:ext uri="{FF2B5EF4-FFF2-40B4-BE49-F238E27FC236}">
                <a16:creationId xmlns:a16="http://schemas.microsoft.com/office/drawing/2014/main" id="{719609CF-659C-F84D-A7AD-736B6E414233}"/>
              </a:ext>
            </a:extLst>
          </p:cNvPr>
          <p:cNvSpPr/>
          <p:nvPr/>
        </p:nvSpPr>
        <p:spPr>
          <a:xfrm>
            <a:off x="397564" y="1142383"/>
            <a:ext cx="8348869" cy="4770537"/>
          </a:xfrm>
          <a:prstGeom prst="rect">
            <a:avLst/>
          </a:prstGeom>
        </p:spPr>
        <p:txBody>
          <a:bodyPr wrap="square">
            <a:spAutoFit/>
          </a:bodyPr>
          <a:lstStyle/>
          <a:p>
            <a:pPr marL="342900" indent="-342900" algn="just">
              <a:buClr>
                <a:srgbClr val="00B050"/>
              </a:buClr>
              <a:buFont typeface="Zapf Dingbats"/>
              <a:buChar char="✦"/>
            </a:pPr>
            <a:r>
              <a:rPr lang="es-CL" sz="2400" b="1" dirty="0">
                <a:solidFill>
                  <a:schemeClr val="dk1"/>
                </a:solidFill>
                <a:latin typeface="Calibri"/>
                <a:cs typeface="Calibri"/>
                <a:sym typeface="Franklin Gothic"/>
              </a:rPr>
              <a:t>Sente</a:t>
            </a:r>
            <a:r>
              <a:rPr lang="es-CL" sz="2400" b="1" dirty="0">
                <a:solidFill>
                  <a:srgbClr val="222222"/>
                </a:solidFill>
                <a:latin typeface="Calibri" panose="020F0502020204030204" pitchFamily="34" charset="0"/>
                <a:cs typeface="Calibri" panose="020F0502020204030204" pitchFamily="34" charset="0"/>
              </a:rPr>
              <a:t>ncias de iteración</a:t>
            </a:r>
          </a:p>
          <a:p>
            <a:pPr algn="just"/>
            <a:r>
              <a:rPr lang="es-CL" sz="2000" dirty="0">
                <a:solidFill>
                  <a:srgbClr val="222222"/>
                </a:solidFill>
                <a:latin typeface="Calibri" panose="020F0502020204030204" pitchFamily="34" charset="0"/>
                <a:cs typeface="Calibri" panose="020F0502020204030204" pitchFamily="34" charset="0"/>
              </a:rPr>
              <a:t>Son sentencias que nos permiten ejecutar un bloque de sentencias tantas veces como queramos, o tantas veces como se cumpla una condición.</a:t>
            </a:r>
          </a:p>
          <a:p>
            <a:pPr algn="just"/>
            <a:r>
              <a:rPr lang="es-CL" sz="2000" dirty="0">
                <a:solidFill>
                  <a:srgbClr val="222222"/>
                </a:solidFill>
                <a:latin typeface="Calibri" panose="020F0502020204030204" pitchFamily="34" charset="0"/>
                <a:cs typeface="Calibri" panose="020F0502020204030204" pitchFamily="34" charset="0"/>
              </a:rPr>
              <a:t>Las sentencias de iteración son: </a:t>
            </a:r>
          </a:p>
          <a:p>
            <a:pPr marL="1963737" lvl="1" algn="just">
              <a:buClr>
                <a:srgbClr val="0070C0"/>
              </a:buClr>
            </a:pPr>
            <a:endParaRPr lang="es-CL" sz="2000" dirty="0">
              <a:solidFill>
                <a:srgbClr val="222222"/>
              </a:solidFill>
              <a:latin typeface="Calibri" panose="020F0502020204030204" pitchFamily="34" charset="0"/>
              <a:cs typeface="Calibri" panose="020F0502020204030204" pitchFamily="34" charset="0"/>
            </a:endParaRPr>
          </a:p>
          <a:p>
            <a:pPr marL="12700" lvl="1" algn="just">
              <a:buClr>
                <a:srgbClr val="0070C0"/>
              </a:buClr>
            </a:pPr>
            <a:endParaRPr lang="es-CL" sz="2000" dirty="0">
              <a:solidFill>
                <a:srgbClr val="222222"/>
              </a:solidFill>
              <a:latin typeface="Calibri" panose="020F0502020204030204" pitchFamily="34" charset="0"/>
              <a:cs typeface="Calibri" panose="020F0502020204030204" pitchFamily="34" charset="0"/>
            </a:endParaRPr>
          </a:p>
          <a:p>
            <a:pPr marL="12700" lvl="1" algn="just">
              <a:buClr>
                <a:srgbClr val="0070C0"/>
              </a:buClr>
            </a:pPr>
            <a:endParaRPr lang="es-CL" sz="2000" dirty="0">
              <a:solidFill>
                <a:srgbClr val="222222"/>
              </a:solidFill>
              <a:latin typeface="Calibri" panose="020F0502020204030204" pitchFamily="34" charset="0"/>
              <a:cs typeface="Calibri" panose="020F0502020204030204" pitchFamily="34" charset="0"/>
            </a:endParaRPr>
          </a:p>
          <a:p>
            <a:pPr marL="12700" lvl="1" algn="just">
              <a:buClr>
                <a:srgbClr val="0070C0"/>
              </a:buClr>
            </a:pPr>
            <a:endParaRPr lang="es-CL" sz="2000" dirty="0">
              <a:solidFill>
                <a:srgbClr val="222222"/>
              </a:solidFill>
              <a:latin typeface="Calibri" panose="020F0502020204030204" pitchFamily="34" charset="0"/>
              <a:cs typeface="Calibri" panose="020F0502020204030204" pitchFamily="34" charset="0"/>
            </a:endParaRPr>
          </a:p>
          <a:p>
            <a:pPr marL="12700" lvl="1" algn="just">
              <a:buClr>
                <a:srgbClr val="0070C0"/>
              </a:buClr>
            </a:pPr>
            <a:endParaRPr lang="es-CL" sz="2000" dirty="0" smtClean="0">
              <a:solidFill>
                <a:srgbClr val="222222"/>
              </a:solidFill>
              <a:latin typeface="Calibri" panose="020F0502020204030204" pitchFamily="34" charset="0"/>
              <a:cs typeface="Calibri" panose="020F0502020204030204" pitchFamily="34" charset="0"/>
            </a:endParaRPr>
          </a:p>
          <a:p>
            <a:pPr marL="12700" lvl="1" algn="just">
              <a:buClr>
                <a:srgbClr val="0070C0"/>
              </a:buClr>
            </a:pPr>
            <a:endParaRPr lang="es-CL" sz="2000" dirty="0">
              <a:solidFill>
                <a:srgbClr val="222222"/>
              </a:solidFill>
              <a:latin typeface="Calibri" panose="020F0502020204030204" pitchFamily="34" charset="0"/>
              <a:cs typeface="Calibri" panose="020F0502020204030204" pitchFamily="34" charset="0"/>
            </a:endParaRPr>
          </a:p>
          <a:p>
            <a:pPr marL="12700" lvl="1" algn="just">
              <a:buClr>
                <a:srgbClr val="0070C0"/>
              </a:buClr>
            </a:pPr>
            <a:r>
              <a:rPr lang="es-CL" sz="2000" b="1" dirty="0" smtClean="0">
                <a:solidFill>
                  <a:schemeClr val="accent5">
                    <a:lumMod val="75000"/>
                  </a:schemeClr>
                </a:solidFill>
                <a:latin typeface="Calibri" panose="020F0502020204030204" pitchFamily="34" charset="0"/>
                <a:cs typeface="Calibri" panose="020F0502020204030204" pitchFamily="34" charset="0"/>
              </a:rPr>
              <a:t>Revisemos </a:t>
            </a:r>
            <a:r>
              <a:rPr lang="es-CL" sz="2000" b="1" dirty="0">
                <a:solidFill>
                  <a:schemeClr val="accent5">
                    <a:lumMod val="75000"/>
                  </a:schemeClr>
                </a:solidFill>
                <a:latin typeface="Calibri" panose="020F0502020204030204" pitchFamily="34" charset="0"/>
                <a:cs typeface="Calibri" panose="020F0502020204030204" pitchFamily="34" charset="0"/>
              </a:rPr>
              <a:t>algunos ejemplos…</a:t>
            </a:r>
          </a:p>
          <a:p>
            <a:pPr marL="12700" lvl="1" algn="just">
              <a:buClr>
                <a:srgbClr val="0070C0"/>
              </a:buClr>
            </a:pPr>
            <a:r>
              <a:rPr lang="es-CL" sz="2000" b="1" dirty="0">
                <a:solidFill>
                  <a:srgbClr val="0070C0"/>
                </a:solidFill>
                <a:latin typeface="Calibri" panose="020F0502020204030204" pitchFamily="34" charset="0"/>
                <a:cs typeface="Calibri" panose="020F0502020204030204" pitchFamily="34" charset="0"/>
              </a:rPr>
              <a:t>1</a:t>
            </a:r>
            <a:r>
              <a:rPr lang="es-CL" sz="2000" dirty="0">
                <a:solidFill>
                  <a:srgbClr val="222222"/>
                </a:solidFill>
                <a:latin typeface="Calibri" panose="020F0502020204030204" pitchFamily="34" charset="0"/>
                <a:cs typeface="Calibri" panose="020F0502020204030204" pitchFamily="34" charset="0"/>
              </a:rPr>
              <a:t> En un archivo vienen los </a:t>
            </a:r>
            <a:r>
              <a:rPr lang="es-CL" sz="2000" dirty="0" smtClean="0">
                <a:solidFill>
                  <a:srgbClr val="222222"/>
                </a:solidFill>
                <a:latin typeface="Calibri" panose="020F0502020204030204" pitchFamily="34" charset="0"/>
                <a:cs typeface="Calibri" panose="020F0502020204030204" pitchFamily="34" charset="0"/>
              </a:rPr>
              <a:t>run </a:t>
            </a:r>
            <a:r>
              <a:rPr lang="es-CL" sz="2000" dirty="0">
                <a:solidFill>
                  <a:srgbClr val="222222"/>
                </a:solidFill>
                <a:latin typeface="Calibri" panose="020F0502020204030204" pitchFamily="34" charset="0"/>
                <a:cs typeface="Calibri" panose="020F0502020204030204" pitchFamily="34" charset="0"/>
              </a:rPr>
              <a:t>y género de los clientes de un banco. Se necesita lanzar una campaña para las mujeres que tengan hijos menores de 18 años con el fin de generar una cuenta de ahorro para sus estudios, ¿Cómo determinamos la cantidad de clientas</a:t>
            </a:r>
            <a:r>
              <a:rPr lang="es-CL" sz="2000" dirty="0" smtClean="0">
                <a:solidFill>
                  <a:srgbClr val="222222"/>
                </a:solidFill>
                <a:latin typeface="Calibri" panose="020F0502020204030204" pitchFamily="34" charset="0"/>
                <a:cs typeface="Calibri" panose="020F0502020204030204" pitchFamily="34" charset="0"/>
              </a:rPr>
              <a:t>?</a:t>
            </a:r>
            <a:endParaRPr lang="es-ES_tradnl" sz="2400" dirty="0">
              <a:solidFill>
                <a:srgbClr val="222222"/>
              </a:solidFill>
              <a:latin typeface="Calibri" panose="020F0502020204030204" pitchFamily="34" charset="0"/>
              <a:cs typeface="Calibri" panose="020F0502020204030204" pitchFamily="34" charset="0"/>
            </a:endParaRPr>
          </a:p>
        </p:txBody>
      </p:sp>
      <p:sp>
        <p:nvSpPr>
          <p:cNvPr id="11" name="Rectángulo 10">
            <a:extLst>
              <a:ext uri="{FF2B5EF4-FFF2-40B4-BE49-F238E27FC236}">
                <a16:creationId xmlns:a16="http://schemas.microsoft.com/office/drawing/2014/main" id="{B3D7318A-247E-9042-8125-EE96525350B8}"/>
              </a:ext>
            </a:extLst>
          </p:cNvPr>
          <p:cNvSpPr/>
          <p:nvPr/>
        </p:nvSpPr>
        <p:spPr>
          <a:xfrm>
            <a:off x="783707" y="2637581"/>
            <a:ext cx="3935892" cy="1200329"/>
          </a:xfrm>
          <a:prstGeom prst="rect">
            <a:avLst/>
          </a:prstGeom>
        </p:spPr>
        <p:txBody>
          <a:bodyPr wrap="square">
            <a:spAutoFit/>
          </a:bodyPr>
          <a:lstStyle/>
          <a:p>
            <a:pPr marL="2306637" lvl="1" indent="-342900" algn="just">
              <a:buClr>
                <a:srgbClr val="0070C0"/>
              </a:buClr>
              <a:buFont typeface="Arial" panose="020B0604020202020204" pitchFamily="34" charset="0"/>
              <a:buChar char="•"/>
            </a:pPr>
            <a:r>
              <a:rPr lang="es-CL" sz="2400" b="1" dirty="0" err="1">
                <a:solidFill>
                  <a:srgbClr val="222222"/>
                </a:solidFill>
                <a:latin typeface="Calibri" panose="020F0502020204030204" pitchFamily="34" charset="0"/>
                <a:cs typeface="Calibri" panose="020F0502020204030204" pitchFamily="34" charset="0"/>
              </a:rPr>
              <a:t>while</a:t>
            </a:r>
            <a:endParaRPr lang="es-CL" sz="2400" b="1" dirty="0">
              <a:solidFill>
                <a:srgbClr val="222222"/>
              </a:solidFill>
              <a:latin typeface="Calibri" panose="020F0502020204030204" pitchFamily="34" charset="0"/>
              <a:cs typeface="Calibri" panose="020F0502020204030204" pitchFamily="34" charset="0"/>
            </a:endParaRPr>
          </a:p>
          <a:p>
            <a:pPr marL="2306637" lvl="1" indent="-342900" algn="just">
              <a:buClr>
                <a:srgbClr val="0070C0"/>
              </a:buClr>
              <a:buFont typeface="Arial" panose="020B0604020202020204" pitchFamily="34" charset="0"/>
              <a:buChar char="•"/>
            </a:pPr>
            <a:r>
              <a:rPr lang="es-CL" sz="2400" b="1" dirty="0">
                <a:solidFill>
                  <a:srgbClr val="222222"/>
                </a:solidFill>
                <a:latin typeface="Calibri" panose="020F0502020204030204" pitchFamily="34" charset="0"/>
                <a:cs typeface="Calibri" panose="020F0502020204030204" pitchFamily="34" charset="0"/>
              </a:rPr>
              <a:t>do-</a:t>
            </a:r>
            <a:r>
              <a:rPr lang="es-CL" sz="2400" b="1" dirty="0" err="1">
                <a:solidFill>
                  <a:srgbClr val="222222"/>
                </a:solidFill>
                <a:latin typeface="Calibri" panose="020F0502020204030204" pitchFamily="34" charset="0"/>
                <a:cs typeface="Calibri" panose="020F0502020204030204" pitchFamily="34" charset="0"/>
              </a:rPr>
              <a:t>while</a:t>
            </a:r>
            <a:endParaRPr lang="es-CL" sz="2400" b="1" dirty="0">
              <a:solidFill>
                <a:srgbClr val="222222"/>
              </a:solidFill>
              <a:latin typeface="Calibri" panose="020F0502020204030204" pitchFamily="34" charset="0"/>
              <a:cs typeface="Calibri" panose="020F0502020204030204" pitchFamily="34" charset="0"/>
            </a:endParaRPr>
          </a:p>
          <a:p>
            <a:pPr marL="2306637" lvl="1" indent="-342900" algn="just">
              <a:buClr>
                <a:srgbClr val="0070C0"/>
              </a:buClr>
              <a:buFont typeface="Arial" panose="020B0604020202020204" pitchFamily="34" charset="0"/>
              <a:buChar char="•"/>
            </a:pPr>
            <a:r>
              <a:rPr lang="es-CL" sz="2400" b="1" dirty="0" err="1" smtClean="0">
                <a:solidFill>
                  <a:srgbClr val="222222"/>
                </a:solidFill>
                <a:latin typeface="Calibri" panose="020F0502020204030204" pitchFamily="34" charset="0"/>
                <a:cs typeface="Calibri" panose="020F0502020204030204" pitchFamily="34" charset="0"/>
              </a:rPr>
              <a:t>for</a:t>
            </a:r>
            <a:endParaRPr lang="es-CL" sz="2400" b="1" dirty="0">
              <a:solidFill>
                <a:srgbClr val="22222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6465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Sentencias de iteración</a:t>
            </a:r>
            <a:endParaRPr lang="es-ES_tradnl" noProof="0" dirty="0"/>
          </a:p>
        </p:txBody>
      </p:sp>
      <p:sp>
        <p:nvSpPr>
          <p:cNvPr id="8" name="Rectángulo 7">
            <a:extLst>
              <a:ext uri="{FF2B5EF4-FFF2-40B4-BE49-F238E27FC236}">
                <a16:creationId xmlns:a16="http://schemas.microsoft.com/office/drawing/2014/main" id="{9B64DDCA-56CD-584D-A980-79A4693D95AB}"/>
              </a:ext>
            </a:extLst>
          </p:cNvPr>
          <p:cNvSpPr/>
          <p:nvPr/>
        </p:nvSpPr>
        <p:spPr>
          <a:xfrm>
            <a:off x="397565" y="1119740"/>
            <a:ext cx="8348870" cy="830997"/>
          </a:xfrm>
          <a:prstGeom prst="rect">
            <a:avLst/>
          </a:prstGeom>
        </p:spPr>
        <p:txBody>
          <a:bodyPr wrap="square">
            <a:spAutoFit/>
          </a:bodyPr>
          <a:lstStyle/>
          <a:p>
            <a:pPr algn="just"/>
            <a:endParaRPr lang="es-CL" sz="2400">
              <a:solidFill>
                <a:srgbClr val="222222"/>
              </a:solidFill>
              <a:latin typeface="Calibri" panose="020F0502020204030204" pitchFamily="34" charset="0"/>
              <a:cs typeface="Calibri" panose="020F0502020204030204" pitchFamily="34" charset="0"/>
            </a:endParaRPr>
          </a:p>
          <a:p>
            <a:pPr algn="just"/>
            <a:endParaRPr lang="es-ES_tradnl" sz="2400" dirty="0">
              <a:solidFill>
                <a:srgbClr val="222222"/>
              </a:solidFill>
              <a:latin typeface="Calibri" panose="020F0502020204030204" pitchFamily="34" charset="0"/>
              <a:cs typeface="Calibri" panose="020F0502020204030204" pitchFamily="34" charset="0"/>
            </a:endParaRPr>
          </a:p>
        </p:txBody>
      </p:sp>
      <p:sp>
        <p:nvSpPr>
          <p:cNvPr id="2" name="Rectángulo 1">
            <a:extLst>
              <a:ext uri="{FF2B5EF4-FFF2-40B4-BE49-F238E27FC236}">
                <a16:creationId xmlns:a16="http://schemas.microsoft.com/office/drawing/2014/main" id="{719609CF-659C-F84D-A7AD-736B6E414233}"/>
              </a:ext>
            </a:extLst>
          </p:cNvPr>
          <p:cNvSpPr/>
          <p:nvPr/>
        </p:nvSpPr>
        <p:spPr>
          <a:xfrm>
            <a:off x="397564" y="1142383"/>
            <a:ext cx="8348869" cy="3416320"/>
          </a:xfrm>
          <a:prstGeom prst="rect">
            <a:avLst/>
          </a:prstGeom>
        </p:spPr>
        <p:txBody>
          <a:bodyPr wrap="square">
            <a:spAutoFit/>
          </a:bodyPr>
          <a:lstStyle/>
          <a:p>
            <a:pPr marL="12700" lvl="1" algn="just">
              <a:buClr>
                <a:srgbClr val="0070C0"/>
              </a:buClr>
            </a:pPr>
            <a:r>
              <a:rPr lang="es-CL" sz="2400">
                <a:solidFill>
                  <a:srgbClr val="222222"/>
                </a:solidFill>
                <a:latin typeface="Calibri" panose="020F0502020204030204" pitchFamily="34" charset="0"/>
                <a:cs typeface="Calibri" panose="020F0502020204030204" pitchFamily="34" charset="0"/>
              </a:rPr>
              <a:t>Ejemplo Archivo</a:t>
            </a:r>
          </a:p>
          <a:p>
            <a:pPr marL="12700" lvl="1" algn="just">
              <a:buClr>
                <a:srgbClr val="0070C0"/>
              </a:buClr>
            </a:pPr>
            <a:endParaRPr lang="es-CL" sz="2400">
              <a:solidFill>
                <a:srgbClr val="222222"/>
              </a:solidFill>
              <a:latin typeface="Calibri" panose="020F0502020204030204" pitchFamily="34" charset="0"/>
              <a:cs typeface="Calibri" panose="020F0502020204030204" pitchFamily="34" charset="0"/>
            </a:endParaRPr>
          </a:p>
          <a:p>
            <a:pPr marL="12700" lvl="1" algn="just">
              <a:buClr>
                <a:srgbClr val="0070C0"/>
              </a:buClr>
            </a:pPr>
            <a:endParaRPr lang="es-CL" sz="2400">
              <a:solidFill>
                <a:srgbClr val="222222"/>
              </a:solidFill>
              <a:latin typeface="Calibri" panose="020F0502020204030204" pitchFamily="34" charset="0"/>
              <a:cs typeface="Calibri" panose="020F0502020204030204" pitchFamily="34" charset="0"/>
            </a:endParaRPr>
          </a:p>
          <a:p>
            <a:pPr marL="12700" lvl="1" algn="just">
              <a:buClr>
                <a:srgbClr val="0070C0"/>
              </a:buClr>
            </a:pPr>
            <a:endParaRPr lang="es-CL" sz="2400">
              <a:solidFill>
                <a:srgbClr val="222222"/>
              </a:solidFill>
              <a:latin typeface="Calibri" panose="020F0502020204030204" pitchFamily="34" charset="0"/>
              <a:cs typeface="Calibri" panose="020F0502020204030204" pitchFamily="34" charset="0"/>
            </a:endParaRPr>
          </a:p>
          <a:p>
            <a:pPr algn="just">
              <a:buClr>
                <a:srgbClr val="00B050"/>
              </a:buClr>
            </a:pPr>
            <a:endParaRPr lang="es-CL" sz="2400">
              <a:solidFill>
                <a:srgbClr val="222222"/>
              </a:solidFill>
              <a:latin typeface="Calibri" panose="020F0502020204030204" pitchFamily="34" charset="0"/>
              <a:cs typeface="Calibri" panose="020F0502020204030204" pitchFamily="34" charset="0"/>
            </a:endParaRPr>
          </a:p>
          <a:p>
            <a:pPr marL="1508125" lvl="8" indent="-342900">
              <a:buClr>
                <a:srgbClr val="00B050"/>
              </a:buClr>
              <a:buFont typeface="Zapf Dingbats"/>
              <a:buChar char="✦"/>
            </a:pPr>
            <a:endParaRPr lang="es-CL" sz="2400">
              <a:solidFill>
                <a:srgbClr val="222222"/>
              </a:solidFill>
              <a:latin typeface="Calibri" panose="020F0502020204030204" pitchFamily="34" charset="0"/>
              <a:cs typeface="Calibri" panose="020F0502020204030204" pitchFamily="34" charset="0"/>
            </a:endParaRPr>
          </a:p>
          <a:p>
            <a:pPr marL="1508125" lvl="8" indent="-342900">
              <a:buClr>
                <a:srgbClr val="00B050"/>
              </a:buClr>
              <a:buFont typeface="Zapf Dingbats"/>
              <a:buChar char="✦"/>
            </a:pPr>
            <a:endParaRPr lang="es-CL" sz="2400">
              <a:solidFill>
                <a:srgbClr val="222222"/>
              </a:solidFill>
              <a:latin typeface="Calibri" panose="020F0502020204030204" pitchFamily="34" charset="0"/>
              <a:cs typeface="Calibri" panose="020F0502020204030204" pitchFamily="34" charset="0"/>
            </a:endParaRPr>
          </a:p>
          <a:p>
            <a:pPr marL="1508125" lvl="8" indent="-342900">
              <a:buClr>
                <a:srgbClr val="00B050"/>
              </a:buClr>
              <a:buFont typeface="Zapf Dingbats"/>
              <a:buChar char="✦"/>
            </a:pPr>
            <a:endParaRPr lang="es-CL" sz="2400">
              <a:solidFill>
                <a:srgbClr val="222222"/>
              </a:solidFill>
              <a:latin typeface="Calibri" panose="020F0502020204030204" pitchFamily="34" charset="0"/>
              <a:cs typeface="Calibri" panose="020F0502020204030204" pitchFamily="34" charset="0"/>
            </a:endParaRPr>
          </a:p>
          <a:p>
            <a:pPr algn="just"/>
            <a:endParaRPr lang="es-ES_tradnl" sz="2400" dirty="0">
              <a:solidFill>
                <a:srgbClr val="222222"/>
              </a:solidFill>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C8E205F2-C5DF-2944-908F-8B1E20A6AC4E}"/>
              </a:ext>
            </a:extLst>
          </p:cNvPr>
          <p:cNvPicPr>
            <a:picLocks noChangeAspect="1"/>
          </p:cNvPicPr>
          <p:nvPr/>
        </p:nvPicPr>
        <p:blipFill>
          <a:blip r:embed="rId3"/>
          <a:stretch>
            <a:fillRect/>
          </a:stretch>
        </p:blipFill>
        <p:spPr>
          <a:xfrm>
            <a:off x="2842185" y="1482815"/>
            <a:ext cx="2823525" cy="1645558"/>
          </a:xfrm>
          <a:prstGeom prst="rect">
            <a:avLst/>
          </a:prstGeom>
          <a:ln>
            <a:solidFill>
              <a:srgbClr val="404448"/>
            </a:solidFill>
          </a:ln>
          <a:effectLst>
            <a:softEdge rad="25400"/>
          </a:effectLst>
        </p:spPr>
      </p:pic>
      <p:sp>
        <p:nvSpPr>
          <p:cNvPr id="7" name="Rectángulo 6">
            <a:extLst>
              <a:ext uri="{FF2B5EF4-FFF2-40B4-BE49-F238E27FC236}">
                <a16:creationId xmlns:a16="http://schemas.microsoft.com/office/drawing/2014/main" id="{1B6787B0-AABE-B34B-A84E-408622D1A3ED}"/>
              </a:ext>
            </a:extLst>
          </p:cNvPr>
          <p:cNvSpPr/>
          <p:nvPr/>
        </p:nvSpPr>
        <p:spPr>
          <a:xfrm>
            <a:off x="4068414" y="4583641"/>
            <a:ext cx="4572000" cy="584775"/>
          </a:xfrm>
          <a:custGeom>
            <a:avLst/>
            <a:gdLst>
              <a:gd name="connsiteX0" fmla="*/ 0 w 4572000"/>
              <a:gd name="connsiteY0" fmla="*/ 0 h 584775"/>
              <a:gd name="connsiteX1" fmla="*/ 480060 w 4572000"/>
              <a:gd name="connsiteY1" fmla="*/ 0 h 584775"/>
              <a:gd name="connsiteX2" fmla="*/ 1097280 w 4572000"/>
              <a:gd name="connsiteY2" fmla="*/ 0 h 584775"/>
              <a:gd name="connsiteX3" fmla="*/ 1623060 w 4572000"/>
              <a:gd name="connsiteY3" fmla="*/ 0 h 584775"/>
              <a:gd name="connsiteX4" fmla="*/ 2103120 w 4572000"/>
              <a:gd name="connsiteY4" fmla="*/ 0 h 584775"/>
              <a:gd name="connsiteX5" fmla="*/ 2720340 w 4572000"/>
              <a:gd name="connsiteY5" fmla="*/ 0 h 584775"/>
              <a:gd name="connsiteX6" fmla="*/ 3291840 w 4572000"/>
              <a:gd name="connsiteY6" fmla="*/ 0 h 584775"/>
              <a:gd name="connsiteX7" fmla="*/ 3863340 w 4572000"/>
              <a:gd name="connsiteY7" fmla="*/ 0 h 584775"/>
              <a:gd name="connsiteX8" fmla="*/ 4572000 w 4572000"/>
              <a:gd name="connsiteY8" fmla="*/ 0 h 584775"/>
              <a:gd name="connsiteX9" fmla="*/ 4572000 w 4572000"/>
              <a:gd name="connsiteY9" fmla="*/ 584775 h 584775"/>
              <a:gd name="connsiteX10" fmla="*/ 4091940 w 4572000"/>
              <a:gd name="connsiteY10" fmla="*/ 584775 h 584775"/>
              <a:gd name="connsiteX11" fmla="*/ 3657600 w 4572000"/>
              <a:gd name="connsiteY11" fmla="*/ 584775 h 584775"/>
              <a:gd name="connsiteX12" fmla="*/ 3040380 w 4572000"/>
              <a:gd name="connsiteY12" fmla="*/ 584775 h 584775"/>
              <a:gd name="connsiteX13" fmla="*/ 2560320 w 4572000"/>
              <a:gd name="connsiteY13" fmla="*/ 584775 h 584775"/>
              <a:gd name="connsiteX14" fmla="*/ 1943100 w 4572000"/>
              <a:gd name="connsiteY14" fmla="*/ 584775 h 584775"/>
              <a:gd name="connsiteX15" fmla="*/ 1280160 w 4572000"/>
              <a:gd name="connsiteY15" fmla="*/ 584775 h 584775"/>
              <a:gd name="connsiteX16" fmla="*/ 754380 w 4572000"/>
              <a:gd name="connsiteY16" fmla="*/ 584775 h 584775"/>
              <a:gd name="connsiteX17" fmla="*/ 0 w 4572000"/>
              <a:gd name="connsiteY17" fmla="*/ 584775 h 584775"/>
              <a:gd name="connsiteX18" fmla="*/ 0 w 4572000"/>
              <a:gd name="connsiteY18"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584775" fill="none" extrusionOk="0">
                <a:moveTo>
                  <a:pt x="0" y="0"/>
                </a:moveTo>
                <a:cubicBezTo>
                  <a:pt x="147582" y="-19907"/>
                  <a:pt x="287594" y="34443"/>
                  <a:pt x="480060" y="0"/>
                </a:cubicBezTo>
                <a:cubicBezTo>
                  <a:pt x="672526" y="-34443"/>
                  <a:pt x="850031" y="28222"/>
                  <a:pt x="1097280" y="0"/>
                </a:cubicBezTo>
                <a:cubicBezTo>
                  <a:pt x="1344529" y="-28222"/>
                  <a:pt x="1410857" y="2329"/>
                  <a:pt x="1623060" y="0"/>
                </a:cubicBezTo>
                <a:cubicBezTo>
                  <a:pt x="1835263" y="-2329"/>
                  <a:pt x="1910684" y="42023"/>
                  <a:pt x="2103120" y="0"/>
                </a:cubicBezTo>
                <a:cubicBezTo>
                  <a:pt x="2295556" y="-42023"/>
                  <a:pt x="2564825" y="19380"/>
                  <a:pt x="2720340" y="0"/>
                </a:cubicBezTo>
                <a:cubicBezTo>
                  <a:pt x="2875855" y="-19380"/>
                  <a:pt x="3119669" y="18804"/>
                  <a:pt x="3291840" y="0"/>
                </a:cubicBezTo>
                <a:cubicBezTo>
                  <a:pt x="3464011" y="-18804"/>
                  <a:pt x="3588077" y="18999"/>
                  <a:pt x="3863340" y="0"/>
                </a:cubicBezTo>
                <a:cubicBezTo>
                  <a:pt x="4138603" y="-18999"/>
                  <a:pt x="4327526" y="27380"/>
                  <a:pt x="4572000" y="0"/>
                </a:cubicBezTo>
                <a:cubicBezTo>
                  <a:pt x="4597685" y="208110"/>
                  <a:pt x="4507450" y="463471"/>
                  <a:pt x="4572000" y="584775"/>
                </a:cubicBezTo>
                <a:cubicBezTo>
                  <a:pt x="4445616" y="596841"/>
                  <a:pt x="4283756" y="547516"/>
                  <a:pt x="4091940" y="584775"/>
                </a:cubicBezTo>
                <a:cubicBezTo>
                  <a:pt x="3900124" y="622034"/>
                  <a:pt x="3781631" y="540865"/>
                  <a:pt x="3657600" y="584775"/>
                </a:cubicBezTo>
                <a:cubicBezTo>
                  <a:pt x="3533569" y="628685"/>
                  <a:pt x="3212216" y="537105"/>
                  <a:pt x="3040380" y="584775"/>
                </a:cubicBezTo>
                <a:cubicBezTo>
                  <a:pt x="2868544" y="632445"/>
                  <a:pt x="2769279" y="549693"/>
                  <a:pt x="2560320" y="584775"/>
                </a:cubicBezTo>
                <a:cubicBezTo>
                  <a:pt x="2351361" y="619857"/>
                  <a:pt x="2140910" y="570736"/>
                  <a:pt x="1943100" y="584775"/>
                </a:cubicBezTo>
                <a:cubicBezTo>
                  <a:pt x="1745290" y="598814"/>
                  <a:pt x="1441095" y="582766"/>
                  <a:pt x="1280160" y="584775"/>
                </a:cubicBezTo>
                <a:cubicBezTo>
                  <a:pt x="1119225" y="586784"/>
                  <a:pt x="861723" y="524816"/>
                  <a:pt x="754380" y="584775"/>
                </a:cubicBezTo>
                <a:cubicBezTo>
                  <a:pt x="647037" y="644734"/>
                  <a:pt x="201094" y="562564"/>
                  <a:pt x="0" y="584775"/>
                </a:cubicBezTo>
                <a:cubicBezTo>
                  <a:pt x="-14954" y="423197"/>
                  <a:pt x="22297" y="136503"/>
                  <a:pt x="0" y="0"/>
                </a:cubicBezTo>
                <a:close/>
              </a:path>
              <a:path w="4572000" h="584775" stroke="0" extrusionOk="0">
                <a:moveTo>
                  <a:pt x="0" y="0"/>
                </a:moveTo>
                <a:cubicBezTo>
                  <a:pt x="169951" y="-44797"/>
                  <a:pt x="405537" y="33222"/>
                  <a:pt x="525780" y="0"/>
                </a:cubicBezTo>
                <a:cubicBezTo>
                  <a:pt x="646023" y="-33222"/>
                  <a:pt x="843601" y="17724"/>
                  <a:pt x="960120" y="0"/>
                </a:cubicBezTo>
                <a:cubicBezTo>
                  <a:pt x="1076639" y="-17724"/>
                  <a:pt x="1403422" y="44681"/>
                  <a:pt x="1623060" y="0"/>
                </a:cubicBezTo>
                <a:cubicBezTo>
                  <a:pt x="1842698" y="-44681"/>
                  <a:pt x="2022716" y="26995"/>
                  <a:pt x="2148840" y="0"/>
                </a:cubicBezTo>
                <a:cubicBezTo>
                  <a:pt x="2274964" y="-26995"/>
                  <a:pt x="2455125" y="33419"/>
                  <a:pt x="2674620" y="0"/>
                </a:cubicBezTo>
                <a:cubicBezTo>
                  <a:pt x="2894115" y="-33419"/>
                  <a:pt x="3040877" y="12151"/>
                  <a:pt x="3337560" y="0"/>
                </a:cubicBezTo>
                <a:cubicBezTo>
                  <a:pt x="3634243" y="-12151"/>
                  <a:pt x="3714305" y="49361"/>
                  <a:pt x="3817620" y="0"/>
                </a:cubicBezTo>
                <a:cubicBezTo>
                  <a:pt x="3920935" y="-49361"/>
                  <a:pt x="4201319" y="72209"/>
                  <a:pt x="4572000" y="0"/>
                </a:cubicBezTo>
                <a:cubicBezTo>
                  <a:pt x="4593596" y="262117"/>
                  <a:pt x="4553433" y="399293"/>
                  <a:pt x="4572000" y="584775"/>
                </a:cubicBezTo>
                <a:cubicBezTo>
                  <a:pt x="4343785" y="633984"/>
                  <a:pt x="4323512" y="575979"/>
                  <a:pt x="4091940" y="584775"/>
                </a:cubicBezTo>
                <a:cubicBezTo>
                  <a:pt x="3860368" y="593571"/>
                  <a:pt x="3684673" y="544441"/>
                  <a:pt x="3520440" y="584775"/>
                </a:cubicBezTo>
                <a:cubicBezTo>
                  <a:pt x="3356207" y="625109"/>
                  <a:pt x="3110927" y="576617"/>
                  <a:pt x="2994660" y="584775"/>
                </a:cubicBezTo>
                <a:cubicBezTo>
                  <a:pt x="2878393" y="592933"/>
                  <a:pt x="2646518" y="567696"/>
                  <a:pt x="2331720" y="584775"/>
                </a:cubicBezTo>
                <a:cubicBezTo>
                  <a:pt x="2016922" y="601854"/>
                  <a:pt x="1956621" y="581460"/>
                  <a:pt x="1668780" y="584775"/>
                </a:cubicBezTo>
                <a:cubicBezTo>
                  <a:pt x="1380939" y="588090"/>
                  <a:pt x="1344787" y="555172"/>
                  <a:pt x="1188720" y="584775"/>
                </a:cubicBezTo>
                <a:cubicBezTo>
                  <a:pt x="1032653" y="614378"/>
                  <a:pt x="787469" y="531072"/>
                  <a:pt x="617220" y="584775"/>
                </a:cubicBezTo>
                <a:cubicBezTo>
                  <a:pt x="446971" y="638478"/>
                  <a:pt x="203750" y="555545"/>
                  <a:pt x="0" y="584775"/>
                </a:cubicBezTo>
                <a:cubicBezTo>
                  <a:pt x="-35964" y="444689"/>
                  <a:pt x="67005" y="126132"/>
                  <a:pt x="0" y="0"/>
                </a:cubicBezTo>
                <a:close/>
              </a:path>
            </a:pathLst>
          </a:custGeom>
          <a:ln>
            <a:solidFill>
              <a:srgbClr val="00B050"/>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a:spAutoFit/>
          </a:bodyPr>
          <a:lstStyle/>
          <a:p>
            <a:pPr algn="just"/>
            <a:r>
              <a:rPr lang="es-CL" sz="1600">
                <a:latin typeface="Century Gothic" panose="020B0502020202020204" pitchFamily="34" charset="0"/>
              </a:rPr>
              <a:t>Se requiere saber cuántas F (femenino) existen en el archivo</a:t>
            </a:r>
            <a:endParaRPr lang="es-ES_tradnl" sz="1600" dirty="0">
              <a:latin typeface="Century Gothic" panose="020B0502020202020204" pitchFamily="34" charset="0"/>
            </a:endParaRPr>
          </a:p>
        </p:txBody>
      </p:sp>
      <p:sp>
        <p:nvSpPr>
          <p:cNvPr id="9" name="Rectángulo 8">
            <a:extLst>
              <a:ext uri="{FF2B5EF4-FFF2-40B4-BE49-F238E27FC236}">
                <a16:creationId xmlns:a16="http://schemas.microsoft.com/office/drawing/2014/main" id="{AAC91017-FCB4-444C-9252-819E4D93E12B}"/>
              </a:ext>
            </a:extLst>
          </p:cNvPr>
          <p:cNvSpPr/>
          <p:nvPr/>
        </p:nvSpPr>
        <p:spPr>
          <a:xfrm>
            <a:off x="579689" y="3938413"/>
            <a:ext cx="8348869" cy="338554"/>
          </a:xfrm>
          <a:custGeom>
            <a:avLst/>
            <a:gdLst>
              <a:gd name="connsiteX0" fmla="*/ 0 w 8348869"/>
              <a:gd name="connsiteY0" fmla="*/ 0 h 338554"/>
              <a:gd name="connsiteX1" fmla="*/ 679836 w 8348869"/>
              <a:gd name="connsiteY1" fmla="*/ 0 h 338554"/>
              <a:gd name="connsiteX2" fmla="*/ 1192696 w 8348869"/>
              <a:gd name="connsiteY2" fmla="*/ 0 h 338554"/>
              <a:gd name="connsiteX3" fmla="*/ 1789043 w 8348869"/>
              <a:gd name="connsiteY3" fmla="*/ 0 h 338554"/>
              <a:gd name="connsiteX4" fmla="*/ 2552369 w 8348869"/>
              <a:gd name="connsiteY4" fmla="*/ 0 h 338554"/>
              <a:gd name="connsiteX5" fmla="*/ 2981739 w 8348869"/>
              <a:gd name="connsiteY5" fmla="*/ 0 h 338554"/>
              <a:gd name="connsiteX6" fmla="*/ 3661575 w 8348869"/>
              <a:gd name="connsiteY6" fmla="*/ 0 h 338554"/>
              <a:gd name="connsiteX7" fmla="*/ 4090946 w 8348869"/>
              <a:gd name="connsiteY7" fmla="*/ 0 h 338554"/>
              <a:gd name="connsiteX8" fmla="*/ 4687294 w 8348869"/>
              <a:gd name="connsiteY8" fmla="*/ 0 h 338554"/>
              <a:gd name="connsiteX9" fmla="*/ 5367130 w 8348869"/>
              <a:gd name="connsiteY9" fmla="*/ 0 h 338554"/>
              <a:gd name="connsiteX10" fmla="*/ 5713012 w 8348869"/>
              <a:gd name="connsiteY10" fmla="*/ 0 h 338554"/>
              <a:gd name="connsiteX11" fmla="*/ 6058894 w 8348869"/>
              <a:gd name="connsiteY11" fmla="*/ 0 h 338554"/>
              <a:gd name="connsiteX12" fmla="*/ 6822219 w 8348869"/>
              <a:gd name="connsiteY12" fmla="*/ 0 h 338554"/>
              <a:gd name="connsiteX13" fmla="*/ 7418566 w 8348869"/>
              <a:gd name="connsiteY13" fmla="*/ 0 h 338554"/>
              <a:gd name="connsiteX14" fmla="*/ 7764448 w 8348869"/>
              <a:gd name="connsiteY14" fmla="*/ 0 h 338554"/>
              <a:gd name="connsiteX15" fmla="*/ 8348869 w 8348869"/>
              <a:gd name="connsiteY15" fmla="*/ 0 h 338554"/>
              <a:gd name="connsiteX16" fmla="*/ 8348869 w 8348869"/>
              <a:gd name="connsiteY16" fmla="*/ 338554 h 338554"/>
              <a:gd name="connsiteX17" fmla="*/ 7919499 w 8348869"/>
              <a:gd name="connsiteY17" fmla="*/ 338554 h 338554"/>
              <a:gd name="connsiteX18" fmla="*/ 7323151 w 8348869"/>
              <a:gd name="connsiteY18" fmla="*/ 338554 h 338554"/>
              <a:gd name="connsiteX19" fmla="*/ 6559826 w 8348869"/>
              <a:gd name="connsiteY19" fmla="*/ 338554 h 338554"/>
              <a:gd name="connsiteX20" fmla="*/ 5796500 w 8348869"/>
              <a:gd name="connsiteY20" fmla="*/ 338554 h 338554"/>
              <a:gd name="connsiteX21" fmla="*/ 5116664 w 8348869"/>
              <a:gd name="connsiteY21" fmla="*/ 338554 h 338554"/>
              <a:gd name="connsiteX22" fmla="*/ 4436828 w 8348869"/>
              <a:gd name="connsiteY22" fmla="*/ 338554 h 338554"/>
              <a:gd name="connsiteX23" fmla="*/ 3756991 w 8348869"/>
              <a:gd name="connsiteY23" fmla="*/ 338554 h 338554"/>
              <a:gd name="connsiteX24" fmla="*/ 3327621 w 8348869"/>
              <a:gd name="connsiteY24" fmla="*/ 338554 h 338554"/>
              <a:gd name="connsiteX25" fmla="*/ 2564295 w 8348869"/>
              <a:gd name="connsiteY25" fmla="*/ 338554 h 338554"/>
              <a:gd name="connsiteX26" fmla="*/ 1967948 w 8348869"/>
              <a:gd name="connsiteY26" fmla="*/ 338554 h 338554"/>
              <a:gd name="connsiteX27" fmla="*/ 1622066 w 8348869"/>
              <a:gd name="connsiteY27" fmla="*/ 338554 h 338554"/>
              <a:gd name="connsiteX28" fmla="*/ 1025718 w 8348869"/>
              <a:gd name="connsiteY28" fmla="*/ 338554 h 338554"/>
              <a:gd name="connsiteX29" fmla="*/ 512859 w 8348869"/>
              <a:gd name="connsiteY29" fmla="*/ 338554 h 338554"/>
              <a:gd name="connsiteX30" fmla="*/ 0 w 8348869"/>
              <a:gd name="connsiteY30" fmla="*/ 338554 h 338554"/>
              <a:gd name="connsiteX31" fmla="*/ 0 w 8348869"/>
              <a:gd name="connsiteY31" fmla="*/ 0 h 33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48869" h="338554" fill="none" extrusionOk="0">
                <a:moveTo>
                  <a:pt x="0" y="0"/>
                </a:moveTo>
                <a:cubicBezTo>
                  <a:pt x="246590" y="-1147"/>
                  <a:pt x="478216" y="58040"/>
                  <a:pt x="679836" y="0"/>
                </a:cubicBezTo>
                <a:cubicBezTo>
                  <a:pt x="881456" y="-58040"/>
                  <a:pt x="1069403" y="21307"/>
                  <a:pt x="1192696" y="0"/>
                </a:cubicBezTo>
                <a:cubicBezTo>
                  <a:pt x="1315989" y="-21307"/>
                  <a:pt x="1600872" y="45917"/>
                  <a:pt x="1789043" y="0"/>
                </a:cubicBezTo>
                <a:cubicBezTo>
                  <a:pt x="1977214" y="-45917"/>
                  <a:pt x="2214899" y="52482"/>
                  <a:pt x="2552369" y="0"/>
                </a:cubicBezTo>
                <a:cubicBezTo>
                  <a:pt x="2889839" y="-52482"/>
                  <a:pt x="2886747" y="28524"/>
                  <a:pt x="2981739" y="0"/>
                </a:cubicBezTo>
                <a:cubicBezTo>
                  <a:pt x="3076731" y="-28524"/>
                  <a:pt x="3337974" y="78261"/>
                  <a:pt x="3661575" y="0"/>
                </a:cubicBezTo>
                <a:cubicBezTo>
                  <a:pt x="3985176" y="-78261"/>
                  <a:pt x="3912428" y="39526"/>
                  <a:pt x="4090946" y="0"/>
                </a:cubicBezTo>
                <a:cubicBezTo>
                  <a:pt x="4269464" y="-39526"/>
                  <a:pt x="4425870" y="65201"/>
                  <a:pt x="4687294" y="0"/>
                </a:cubicBezTo>
                <a:cubicBezTo>
                  <a:pt x="4948718" y="-65201"/>
                  <a:pt x="5106079" y="27976"/>
                  <a:pt x="5367130" y="0"/>
                </a:cubicBezTo>
                <a:cubicBezTo>
                  <a:pt x="5628181" y="-27976"/>
                  <a:pt x="5638809" y="6733"/>
                  <a:pt x="5713012" y="0"/>
                </a:cubicBezTo>
                <a:cubicBezTo>
                  <a:pt x="5787215" y="-6733"/>
                  <a:pt x="5943178" y="19243"/>
                  <a:pt x="6058894" y="0"/>
                </a:cubicBezTo>
                <a:cubicBezTo>
                  <a:pt x="6174610" y="-19243"/>
                  <a:pt x="6448774" y="18840"/>
                  <a:pt x="6822219" y="0"/>
                </a:cubicBezTo>
                <a:cubicBezTo>
                  <a:pt x="7195665" y="-18840"/>
                  <a:pt x="7130540" y="57602"/>
                  <a:pt x="7418566" y="0"/>
                </a:cubicBezTo>
                <a:cubicBezTo>
                  <a:pt x="7706592" y="-57602"/>
                  <a:pt x="7597904" y="13076"/>
                  <a:pt x="7764448" y="0"/>
                </a:cubicBezTo>
                <a:cubicBezTo>
                  <a:pt x="7930992" y="-13076"/>
                  <a:pt x="8231447" y="45412"/>
                  <a:pt x="8348869" y="0"/>
                </a:cubicBezTo>
                <a:cubicBezTo>
                  <a:pt x="8370237" y="76784"/>
                  <a:pt x="8337826" y="243933"/>
                  <a:pt x="8348869" y="338554"/>
                </a:cubicBezTo>
                <a:cubicBezTo>
                  <a:pt x="8231415" y="355325"/>
                  <a:pt x="8065773" y="317472"/>
                  <a:pt x="7919499" y="338554"/>
                </a:cubicBezTo>
                <a:cubicBezTo>
                  <a:pt x="7773225" y="359636"/>
                  <a:pt x="7457820" y="287326"/>
                  <a:pt x="7323151" y="338554"/>
                </a:cubicBezTo>
                <a:cubicBezTo>
                  <a:pt x="7188482" y="389782"/>
                  <a:pt x="6802111" y="258690"/>
                  <a:pt x="6559826" y="338554"/>
                </a:cubicBezTo>
                <a:cubicBezTo>
                  <a:pt x="6317542" y="418418"/>
                  <a:pt x="6138533" y="329656"/>
                  <a:pt x="5796500" y="338554"/>
                </a:cubicBezTo>
                <a:cubicBezTo>
                  <a:pt x="5454467" y="347452"/>
                  <a:pt x="5349646" y="265858"/>
                  <a:pt x="5116664" y="338554"/>
                </a:cubicBezTo>
                <a:cubicBezTo>
                  <a:pt x="4883682" y="411250"/>
                  <a:pt x="4708177" y="298179"/>
                  <a:pt x="4436828" y="338554"/>
                </a:cubicBezTo>
                <a:cubicBezTo>
                  <a:pt x="4165479" y="378929"/>
                  <a:pt x="3921044" y="318770"/>
                  <a:pt x="3756991" y="338554"/>
                </a:cubicBezTo>
                <a:cubicBezTo>
                  <a:pt x="3592938" y="358338"/>
                  <a:pt x="3503589" y="288132"/>
                  <a:pt x="3327621" y="338554"/>
                </a:cubicBezTo>
                <a:cubicBezTo>
                  <a:pt x="3151653" y="388976"/>
                  <a:pt x="2899689" y="249973"/>
                  <a:pt x="2564295" y="338554"/>
                </a:cubicBezTo>
                <a:cubicBezTo>
                  <a:pt x="2228901" y="427135"/>
                  <a:pt x="2162211" y="334114"/>
                  <a:pt x="1967948" y="338554"/>
                </a:cubicBezTo>
                <a:cubicBezTo>
                  <a:pt x="1773685" y="342994"/>
                  <a:pt x="1722872" y="331144"/>
                  <a:pt x="1622066" y="338554"/>
                </a:cubicBezTo>
                <a:cubicBezTo>
                  <a:pt x="1521260" y="345964"/>
                  <a:pt x="1227313" y="321113"/>
                  <a:pt x="1025718" y="338554"/>
                </a:cubicBezTo>
                <a:cubicBezTo>
                  <a:pt x="824123" y="355995"/>
                  <a:pt x="616732" y="333101"/>
                  <a:pt x="512859" y="338554"/>
                </a:cubicBezTo>
                <a:cubicBezTo>
                  <a:pt x="408986" y="344007"/>
                  <a:pt x="207936" y="278566"/>
                  <a:pt x="0" y="338554"/>
                </a:cubicBezTo>
                <a:cubicBezTo>
                  <a:pt x="-18999" y="211102"/>
                  <a:pt x="27854" y="99348"/>
                  <a:pt x="0" y="0"/>
                </a:cubicBezTo>
                <a:close/>
              </a:path>
              <a:path w="8348869" h="338554" stroke="0" extrusionOk="0">
                <a:moveTo>
                  <a:pt x="0" y="0"/>
                </a:moveTo>
                <a:cubicBezTo>
                  <a:pt x="211018" y="-11025"/>
                  <a:pt x="316635" y="27221"/>
                  <a:pt x="512859" y="0"/>
                </a:cubicBezTo>
                <a:cubicBezTo>
                  <a:pt x="709083" y="-27221"/>
                  <a:pt x="691880" y="33661"/>
                  <a:pt x="858741" y="0"/>
                </a:cubicBezTo>
                <a:cubicBezTo>
                  <a:pt x="1025602" y="-33661"/>
                  <a:pt x="1329830" y="26684"/>
                  <a:pt x="1622066" y="0"/>
                </a:cubicBezTo>
                <a:cubicBezTo>
                  <a:pt x="1914303" y="-26684"/>
                  <a:pt x="1905967" y="42860"/>
                  <a:pt x="2134925" y="0"/>
                </a:cubicBezTo>
                <a:cubicBezTo>
                  <a:pt x="2363883" y="-42860"/>
                  <a:pt x="2454824" y="48882"/>
                  <a:pt x="2647784" y="0"/>
                </a:cubicBezTo>
                <a:cubicBezTo>
                  <a:pt x="2840744" y="-48882"/>
                  <a:pt x="3238220" y="51151"/>
                  <a:pt x="3411109" y="0"/>
                </a:cubicBezTo>
                <a:cubicBezTo>
                  <a:pt x="3583998" y="-51151"/>
                  <a:pt x="3710810" y="27758"/>
                  <a:pt x="3840480" y="0"/>
                </a:cubicBezTo>
                <a:cubicBezTo>
                  <a:pt x="3970150" y="-27758"/>
                  <a:pt x="4283277" y="89037"/>
                  <a:pt x="4603805" y="0"/>
                </a:cubicBezTo>
                <a:cubicBezTo>
                  <a:pt x="4924333" y="-89037"/>
                  <a:pt x="5163629" y="26401"/>
                  <a:pt x="5367130" y="0"/>
                </a:cubicBezTo>
                <a:cubicBezTo>
                  <a:pt x="5570632" y="-26401"/>
                  <a:pt x="5690045" y="64705"/>
                  <a:pt x="5963478" y="0"/>
                </a:cubicBezTo>
                <a:cubicBezTo>
                  <a:pt x="6236911" y="-64705"/>
                  <a:pt x="6494766" y="62922"/>
                  <a:pt x="6726803" y="0"/>
                </a:cubicBezTo>
                <a:cubicBezTo>
                  <a:pt x="6958840" y="-62922"/>
                  <a:pt x="7076020" y="7884"/>
                  <a:pt x="7239662" y="0"/>
                </a:cubicBezTo>
                <a:cubicBezTo>
                  <a:pt x="7403304" y="-7884"/>
                  <a:pt x="7499846" y="261"/>
                  <a:pt x="7752521" y="0"/>
                </a:cubicBezTo>
                <a:cubicBezTo>
                  <a:pt x="8005196" y="-261"/>
                  <a:pt x="8063077" y="64993"/>
                  <a:pt x="8348869" y="0"/>
                </a:cubicBezTo>
                <a:cubicBezTo>
                  <a:pt x="8353526" y="121080"/>
                  <a:pt x="8344068" y="207820"/>
                  <a:pt x="8348869" y="338554"/>
                </a:cubicBezTo>
                <a:cubicBezTo>
                  <a:pt x="8080692" y="343063"/>
                  <a:pt x="8002464" y="318786"/>
                  <a:pt x="7752521" y="338554"/>
                </a:cubicBezTo>
                <a:cubicBezTo>
                  <a:pt x="7502578" y="358322"/>
                  <a:pt x="7343164" y="268145"/>
                  <a:pt x="6989196" y="338554"/>
                </a:cubicBezTo>
                <a:cubicBezTo>
                  <a:pt x="6635228" y="408963"/>
                  <a:pt x="6526846" y="297633"/>
                  <a:pt x="6392848" y="338554"/>
                </a:cubicBezTo>
                <a:cubicBezTo>
                  <a:pt x="6258850" y="379475"/>
                  <a:pt x="6116266" y="316765"/>
                  <a:pt x="6046967" y="338554"/>
                </a:cubicBezTo>
                <a:cubicBezTo>
                  <a:pt x="5977668" y="360343"/>
                  <a:pt x="5715018" y="326542"/>
                  <a:pt x="5617596" y="338554"/>
                </a:cubicBezTo>
                <a:cubicBezTo>
                  <a:pt x="5520174" y="350566"/>
                  <a:pt x="5235480" y="271772"/>
                  <a:pt x="4854271" y="338554"/>
                </a:cubicBezTo>
                <a:cubicBezTo>
                  <a:pt x="4473063" y="405336"/>
                  <a:pt x="4416731" y="317563"/>
                  <a:pt x="4257923" y="338554"/>
                </a:cubicBezTo>
                <a:cubicBezTo>
                  <a:pt x="4099115" y="359545"/>
                  <a:pt x="3973329" y="290105"/>
                  <a:pt x="3828553" y="338554"/>
                </a:cubicBezTo>
                <a:cubicBezTo>
                  <a:pt x="3683777" y="387003"/>
                  <a:pt x="3409904" y="306140"/>
                  <a:pt x="3232205" y="338554"/>
                </a:cubicBezTo>
                <a:cubicBezTo>
                  <a:pt x="3054506" y="370968"/>
                  <a:pt x="3029997" y="313732"/>
                  <a:pt x="2886323" y="338554"/>
                </a:cubicBezTo>
                <a:cubicBezTo>
                  <a:pt x="2742649" y="363376"/>
                  <a:pt x="2688591" y="317235"/>
                  <a:pt x="2540442" y="338554"/>
                </a:cubicBezTo>
                <a:cubicBezTo>
                  <a:pt x="2392293" y="359873"/>
                  <a:pt x="2146120" y="273853"/>
                  <a:pt x="1944094" y="338554"/>
                </a:cubicBezTo>
                <a:cubicBezTo>
                  <a:pt x="1742068" y="403255"/>
                  <a:pt x="1633782" y="305445"/>
                  <a:pt x="1514723" y="338554"/>
                </a:cubicBezTo>
                <a:cubicBezTo>
                  <a:pt x="1395664" y="371663"/>
                  <a:pt x="1076966" y="323274"/>
                  <a:pt x="834887" y="338554"/>
                </a:cubicBezTo>
                <a:cubicBezTo>
                  <a:pt x="592808" y="353834"/>
                  <a:pt x="268063" y="298155"/>
                  <a:pt x="0" y="338554"/>
                </a:cubicBezTo>
                <a:cubicBezTo>
                  <a:pt x="-7856" y="251247"/>
                  <a:pt x="35308" y="168389"/>
                  <a:pt x="0" y="0"/>
                </a:cubicBezTo>
                <a:close/>
              </a:path>
            </a:pathLst>
          </a:custGeom>
          <a:ln>
            <a:solidFill>
              <a:srgbClr val="0070C0"/>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wrap="square">
            <a:spAutoFit/>
          </a:bodyPr>
          <a:lstStyle/>
          <a:p>
            <a:pPr algn="just"/>
            <a:r>
              <a:rPr lang="es-CL" sz="1600" dirty="0">
                <a:latin typeface="Century Gothic" panose="020B0502020202020204" pitchFamily="34" charset="0"/>
              </a:rPr>
              <a:t>Tenemos que recorrer de 0 a n (no sabemos el fin y el archivo puede venir vacío)</a:t>
            </a:r>
            <a:endParaRPr lang="es-ES_tradnl" sz="1600" dirty="0">
              <a:latin typeface="Century Gothic" panose="020B0502020202020204" pitchFamily="34" charset="0"/>
            </a:endParaRPr>
          </a:p>
        </p:txBody>
      </p:sp>
      <p:sp>
        <p:nvSpPr>
          <p:cNvPr id="10" name="Rectángulo 9">
            <a:extLst>
              <a:ext uri="{FF2B5EF4-FFF2-40B4-BE49-F238E27FC236}">
                <a16:creationId xmlns:a16="http://schemas.microsoft.com/office/drawing/2014/main" id="{9A5DF036-85E3-3948-BFDD-5CA68468CDDF}"/>
              </a:ext>
            </a:extLst>
          </p:cNvPr>
          <p:cNvSpPr/>
          <p:nvPr/>
        </p:nvSpPr>
        <p:spPr>
          <a:xfrm>
            <a:off x="579690" y="5417246"/>
            <a:ext cx="5472194" cy="584775"/>
          </a:xfrm>
          <a:custGeom>
            <a:avLst/>
            <a:gdLst>
              <a:gd name="connsiteX0" fmla="*/ 0 w 5472194"/>
              <a:gd name="connsiteY0" fmla="*/ 0 h 584775"/>
              <a:gd name="connsiteX1" fmla="*/ 547219 w 5472194"/>
              <a:gd name="connsiteY1" fmla="*/ 0 h 584775"/>
              <a:gd name="connsiteX2" fmla="*/ 1094439 w 5472194"/>
              <a:gd name="connsiteY2" fmla="*/ 0 h 584775"/>
              <a:gd name="connsiteX3" fmla="*/ 1641658 w 5472194"/>
              <a:gd name="connsiteY3" fmla="*/ 0 h 584775"/>
              <a:gd name="connsiteX4" fmla="*/ 2298321 w 5472194"/>
              <a:gd name="connsiteY4" fmla="*/ 0 h 584775"/>
              <a:gd name="connsiteX5" fmla="*/ 2900263 w 5472194"/>
              <a:gd name="connsiteY5" fmla="*/ 0 h 584775"/>
              <a:gd name="connsiteX6" fmla="*/ 3283316 w 5472194"/>
              <a:gd name="connsiteY6" fmla="*/ 0 h 584775"/>
              <a:gd name="connsiteX7" fmla="*/ 3775814 w 5472194"/>
              <a:gd name="connsiteY7" fmla="*/ 0 h 584775"/>
              <a:gd name="connsiteX8" fmla="*/ 4432477 w 5472194"/>
              <a:gd name="connsiteY8" fmla="*/ 0 h 584775"/>
              <a:gd name="connsiteX9" fmla="*/ 4979697 w 5472194"/>
              <a:gd name="connsiteY9" fmla="*/ 0 h 584775"/>
              <a:gd name="connsiteX10" fmla="*/ 5472194 w 5472194"/>
              <a:gd name="connsiteY10" fmla="*/ 0 h 584775"/>
              <a:gd name="connsiteX11" fmla="*/ 5472194 w 5472194"/>
              <a:gd name="connsiteY11" fmla="*/ 584775 h 584775"/>
              <a:gd name="connsiteX12" fmla="*/ 5034418 w 5472194"/>
              <a:gd name="connsiteY12" fmla="*/ 584775 h 584775"/>
              <a:gd name="connsiteX13" fmla="*/ 4377755 w 5472194"/>
              <a:gd name="connsiteY13" fmla="*/ 584775 h 584775"/>
              <a:gd name="connsiteX14" fmla="*/ 3939980 w 5472194"/>
              <a:gd name="connsiteY14" fmla="*/ 584775 h 584775"/>
              <a:gd name="connsiteX15" fmla="*/ 3556926 w 5472194"/>
              <a:gd name="connsiteY15" fmla="*/ 584775 h 584775"/>
              <a:gd name="connsiteX16" fmla="*/ 3173873 w 5472194"/>
              <a:gd name="connsiteY16" fmla="*/ 584775 h 584775"/>
              <a:gd name="connsiteX17" fmla="*/ 2571931 w 5472194"/>
              <a:gd name="connsiteY17" fmla="*/ 584775 h 584775"/>
              <a:gd name="connsiteX18" fmla="*/ 2188878 w 5472194"/>
              <a:gd name="connsiteY18" fmla="*/ 584775 h 584775"/>
              <a:gd name="connsiteX19" fmla="*/ 1641658 w 5472194"/>
              <a:gd name="connsiteY19" fmla="*/ 584775 h 584775"/>
              <a:gd name="connsiteX20" fmla="*/ 1203883 w 5472194"/>
              <a:gd name="connsiteY20" fmla="*/ 584775 h 584775"/>
              <a:gd name="connsiteX21" fmla="*/ 656663 w 5472194"/>
              <a:gd name="connsiteY21" fmla="*/ 584775 h 584775"/>
              <a:gd name="connsiteX22" fmla="*/ 0 w 5472194"/>
              <a:gd name="connsiteY22" fmla="*/ 584775 h 584775"/>
              <a:gd name="connsiteX23" fmla="*/ 0 w 5472194"/>
              <a:gd name="connsiteY23"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72194" h="584775" fill="none" extrusionOk="0">
                <a:moveTo>
                  <a:pt x="0" y="0"/>
                </a:moveTo>
                <a:cubicBezTo>
                  <a:pt x="222099" y="-53176"/>
                  <a:pt x="334574" y="47931"/>
                  <a:pt x="547219" y="0"/>
                </a:cubicBezTo>
                <a:cubicBezTo>
                  <a:pt x="759864" y="-47931"/>
                  <a:pt x="864992" y="57026"/>
                  <a:pt x="1094439" y="0"/>
                </a:cubicBezTo>
                <a:cubicBezTo>
                  <a:pt x="1323886" y="-57026"/>
                  <a:pt x="1527258" y="52300"/>
                  <a:pt x="1641658" y="0"/>
                </a:cubicBezTo>
                <a:cubicBezTo>
                  <a:pt x="1756058" y="-52300"/>
                  <a:pt x="2131680" y="21833"/>
                  <a:pt x="2298321" y="0"/>
                </a:cubicBezTo>
                <a:cubicBezTo>
                  <a:pt x="2464962" y="-21833"/>
                  <a:pt x="2703583" y="29906"/>
                  <a:pt x="2900263" y="0"/>
                </a:cubicBezTo>
                <a:cubicBezTo>
                  <a:pt x="3096943" y="-29906"/>
                  <a:pt x="3204839" y="10648"/>
                  <a:pt x="3283316" y="0"/>
                </a:cubicBezTo>
                <a:cubicBezTo>
                  <a:pt x="3361793" y="-10648"/>
                  <a:pt x="3650986" y="56393"/>
                  <a:pt x="3775814" y="0"/>
                </a:cubicBezTo>
                <a:cubicBezTo>
                  <a:pt x="3900642" y="-56393"/>
                  <a:pt x="4291952" y="18061"/>
                  <a:pt x="4432477" y="0"/>
                </a:cubicBezTo>
                <a:cubicBezTo>
                  <a:pt x="4573002" y="-18061"/>
                  <a:pt x="4721232" y="37946"/>
                  <a:pt x="4979697" y="0"/>
                </a:cubicBezTo>
                <a:cubicBezTo>
                  <a:pt x="5238162" y="-37946"/>
                  <a:pt x="5226008" y="24058"/>
                  <a:pt x="5472194" y="0"/>
                </a:cubicBezTo>
                <a:cubicBezTo>
                  <a:pt x="5492213" y="158187"/>
                  <a:pt x="5426502" y="384425"/>
                  <a:pt x="5472194" y="584775"/>
                </a:cubicBezTo>
                <a:cubicBezTo>
                  <a:pt x="5336552" y="595318"/>
                  <a:pt x="5204311" y="573673"/>
                  <a:pt x="5034418" y="584775"/>
                </a:cubicBezTo>
                <a:cubicBezTo>
                  <a:pt x="4864525" y="595877"/>
                  <a:pt x="4510799" y="538287"/>
                  <a:pt x="4377755" y="584775"/>
                </a:cubicBezTo>
                <a:cubicBezTo>
                  <a:pt x="4244711" y="631263"/>
                  <a:pt x="4060285" y="577409"/>
                  <a:pt x="3939980" y="584775"/>
                </a:cubicBezTo>
                <a:cubicBezTo>
                  <a:pt x="3819676" y="592141"/>
                  <a:pt x="3677332" y="541245"/>
                  <a:pt x="3556926" y="584775"/>
                </a:cubicBezTo>
                <a:cubicBezTo>
                  <a:pt x="3436520" y="628305"/>
                  <a:pt x="3258134" y="549237"/>
                  <a:pt x="3173873" y="584775"/>
                </a:cubicBezTo>
                <a:cubicBezTo>
                  <a:pt x="3089612" y="620313"/>
                  <a:pt x="2769884" y="556080"/>
                  <a:pt x="2571931" y="584775"/>
                </a:cubicBezTo>
                <a:cubicBezTo>
                  <a:pt x="2373978" y="613470"/>
                  <a:pt x="2349900" y="539242"/>
                  <a:pt x="2188878" y="584775"/>
                </a:cubicBezTo>
                <a:cubicBezTo>
                  <a:pt x="2027856" y="630308"/>
                  <a:pt x="1866530" y="533097"/>
                  <a:pt x="1641658" y="584775"/>
                </a:cubicBezTo>
                <a:cubicBezTo>
                  <a:pt x="1416786" y="636453"/>
                  <a:pt x="1401678" y="584541"/>
                  <a:pt x="1203883" y="584775"/>
                </a:cubicBezTo>
                <a:cubicBezTo>
                  <a:pt x="1006088" y="585009"/>
                  <a:pt x="821720" y="536031"/>
                  <a:pt x="656663" y="584775"/>
                </a:cubicBezTo>
                <a:cubicBezTo>
                  <a:pt x="491606" y="633519"/>
                  <a:pt x="246702" y="546175"/>
                  <a:pt x="0" y="584775"/>
                </a:cubicBezTo>
                <a:cubicBezTo>
                  <a:pt x="-28672" y="309796"/>
                  <a:pt x="38347" y="225995"/>
                  <a:pt x="0" y="0"/>
                </a:cubicBezTo>
                <a:close/>
              </a:path>
              <a:path w="5472194" h="584775" stroke="0" extrusionOk="0">
                <a:moveTo>
                  <a:pt x="0" y="0"/>
                </a:moveTo>
                <a:cubicBezTo>
                  <a:pt x="245300" y="-40204"/>
                  <a:pt x="285415" y="2252"/>
                  <a:pt x="492497" y="0"/>
                </a:cubicBezTo>
                <a:cubicBezTo>
                  <a:pt x="699579" y="-2252"/>
                  <a:pt x="758795" y="18217"/>
                  <a:pt x="875551" y="0"/>
                </a:cubicBezTo>
                <a:cubicBezTo>
                  <a:pt x="992307" y="-18217"/>
                  <a:pt x="1230060" y="38978"/>
                  <a:pt x="1532214" y="0"/>
                </a:cubicBezTo>
                <a:cubicBezTo>
                  <a:pt x="1834368" y="-38978"/>
                  <a:pt x="1918578" y="51856"/>
                  <a:pt x="2024712" y="0"/>
                </a:cubicBezTo>
                <a:cubicBezTo>
                  <a:pt x="2130846" y="-51856"/>
                  <a:pt x="2399789" y="11836"/>
                  <a:pt x="2517209" y="0"/>
                </a:cubicBezTo>
                <a:cubicBezTo>
                  <a:pt x="2634629" y="-11836"/>
                  <a:pt x="2900268" y="68279"/>
                  <a:pt x="3173873" y="0"/>
                </a:cubicBezTo>
                <a:cubicBezTo>
                  <a:pt x="3447478" y="-68279"/>
                  <a:pt x="3499772" y="18108"/>
                  <a:pt x="3611648" y="0"/>
                </a:cubicBezTo>
                <a:cubicBezTo>
                  <a:pt x="3723525" y="-18108"/>
                  <a:pt x="4077987" y="6039"/>
                  <a:pt x="4268311" y="0"/>
                </a:cubicBezTo>
                <a:cubicBezTo>
                  <a:pt x="4458635" y="-6039"/>
                  <a:pt x="4771853" y="19156"/>
                  <a:pt x="4924975" y="0"/>
                </a:cubicBezTo>
                <a:cubicBezTo>
                  <a:pt x="5078097" y="-19156"/>
                  <a:pt x="5205542" y="13003"/>
                  <a:pt x="5472194" y="0"/>
                </a:cubicBezTo>
                <a:cubicBezTo>
                  <a:pt x="5484026" y="138318"/>
                  <a:pt x="5457467" y="373381"/>
                  <a:pt x="5472194" y="584775"/>
                </a:cubicBezTo>
                <a:cubicBezTo>
                  <a:pt x="5336790" y="592840"/>
                  <a:pt x="5164210" y="581885"/>
                  <a:pt x="4870253" y="584775"/>
                </a:cubicBezTo>
                <a:cubicBezTo>
                  <a:pt x="4576296" y="587665"/>
                  <a:pt x="4367777" y="537663"/>
                  <a:pt x="4213589" y="584775"/>
                </a:cubicBezTo>
                <a:cubicBezTo>
                  <a:pt x="4059401" y="631887"/>
                  <a:pt x="3868890" y="529017"/>
                  <a:pt x="3556926" y="584775"/>
                </a:cubicBezTo>
                <a:cubicBezTo>
                  <a:pt x="3244962" y="640533"/>
                  <a:pt x="3251167" y="537334"/>
                  <a:pt x="3119151" y="584775"/>
                </a:cubicBezTo>
                <a:cubicBezTo>
                  <a:pt x="2987136" y="632216"/>
                  <a:pt x="2766237" y="532488"/>
                  <a:pt x="2571931" y="584775"/>
                </a:cubicBezTo>
                <a:cubicBezTo>
                  <a:pt x="2377625" y="637062"/>
                  <a:pt x="2142022" y="559639"/>
                  <a:pt x="1915268" y="584775"/>
                </a:cubicBezTo>
                <a:cubicBezTo>
                  <a:pt x="1688514" y="609911"/>
                  <a:pt x="1640628" y="571110"/>
                  <a:pt x="1368049" y="584775"/>
                </a:cubicBezTo>
                <a:cubicBezTo>
                  <a:pt x="1095470" y="598440"/>
                  <a:pt x="1168337" y="571988"/>
                  <a:pt x="984995" y="584775"/>
                </a:cubicBezTo>
                <a:cubicBezTo>
                  <a:pt x="801653" y="597562"/>
                  <a:pt x="661781" y="577314"/>
                  <a:pt x="547219" y="584775"/>
                </a:cubicBezTo>
                <a:cubicBezTo>
                  <a:pt x="432657" y="592236"/>
                  <a:pt x="250957" y="528782"/>
                  <a:pt x="0" y="584775"/>
                </a:cubicBezTo>
                <a:cubicBezTo>
                  <a:pt x="-3817" y="320705"/>
                  <a:pt x="51532" y="224431"/>
                  <a:pt x="0" y="0"/>
                </a:cubicBezTo>
                <a:close/>
              </a:path>
            </a:pathLst>
          </a:custGeom>
          <a:ln w="22225">
            <a:solidFill>
              <a:schemeClr val="accent6">
                <a:lumMod val="75000"/>
              </a:schemeClr>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wrap="square">
            <a:spAutoFit/>
          </a:bodyPr>
          <a:lstStyle/>
          <a:p>
            <a:pPr algn="just"/>
            <a:r>
              <a:rPr lang="es-CL" sz="1600">
                <a:latin typeface="Century Gothic" panose="020B0502020202020204" pitchFamily="34" charset="0"/>
              </a:rPr>
              <a:t>Para recorrer, necesitaremos el método length() del tipo String, que permite devolver el largo de éste</a:t>
            </a:r>
            <a:endParaRPr lang="es-ES_tradnl" sz="1600" dirty="0">
              <a:latin typeface="Century Gothic" panose="020B0502020202020204" pitchFamily="34" charset="0"/>
            </a:endParaRPr>
          </a:p>
        </p:txBody>
      </p:sp>
      <p:pic>
        <p:nvPicPr>
          <p:cNvPr id="6" name="Gráfico 5" descr="Cabeza con engranajes">
            <a:extLst>
              <a:ext uri="{FF2B5EF4-FFF2-40B4-BE49-F238E27FC236}">
                <a16:creationId xmlns:a16="http://schemas.microsoft.com/office/drawing/2014/main" id="{40FAE09F-81C3-4B4E-AFFC-30A377E5CB04}"/>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306499" y="2137542"/>
            <a:ext cx="914400" cy="914400"/>
          </a:xfrm>
          <a:prstGeom prst="rect">
            <a:avLst/>
          </a:prstGeom>
        </p:spPr>
      </p:pic>
      <p:sp>
        <p:nvSpPr>
          <p:cNvPr id="12" name="Rectángulo 11">
            <a:extLst>
              <a:ext uri="{FF2B5EF4-FFF2-40B4-BE49-F238E27FC236}">
                <a16:creationId xmlns:a16="http://schemas.microsoft.com/office/drawing/2014/main" id="{A622E663-C21C-3446-AC1E-3259CA5A839A}"/>
              </a:ext>
            </a:extLst>
          </p:cNvPr>
          <p:cNvSpPr/>
          <p:nvPr/>
        </p:nvSpPr>
        <p:spPr>
          <a:xfrm>
            <a:off x="463822" y="6229776"/>
            <a:ext cx="6642559" cy="830997"/>
          </a:xfrm>
          <a:prstGeom prst="rect">
            <a:avLst/>
          </a:prstGeom>
        </p:spPr>
        <p:txBody>
          <a:bodyPr wrap="square">
            <a:spAutoFit/>
          </a:bodyPr>
          <a:lstStyle/>
          <a:p>
            <a:pPr marL="12700" lvl="1" algn="just">
              <a:buClr>
                <a:srgbClr val="0070C0"/>
              </a:buClr>
            </a:pPr>
            <a:r>
              <a:rPr lang="es-CL" sz="2400">
                <a:solidFill>
                  <a:srgbClr val="222222"/>
                </a:solidFill>
                <a:latin typeface="Calibri" panose="020F0502020204030204" pitchFamily="34" charset="0"/>
                <a:cs typeface="Calibri" panose="020F0502020204030204" pitchFamily="34" charset="0"/>
              </a:rPr>
              <a:t>Entonces… ¿Qué ciclo es el adecuado?</a:t>
            </a:r>
          </a:p>
          <a:p>
            <a:pPr marL="12700" lvl="1" algn="just">
              <a:buClr>
                <a:srgbClr val="0070C0"/>
              </a:buClr>
            </a:pPr>
            <a:endParaRPr lang="es-CL" sz="2400">
              <a:solidFill>
                <a:srgbClr val="222222"/>
              </a:solidFill>
              <a:latin typeface="Calibri" panose="020F0502020204030204" pitchFamily="34" charset="0"/>
              <a:cs typeface="Calibri" panose="020F0502020204030204" pitchFamily="34" charset="0"/>
            </a:endParaRPr>
          </a:p>
        </p:txBody>
      </p:sp>
      <p:sp>
        <p:nvSpPr>
          <p:cNvPr id="13" name="CuadroTexto 12">
            <a:extLst>
              <a:ext uri="{FF2B5EF4-FFF2-40B4-BE49-F238E27FC236}">
                <a16:creationId xmlns:a16="http://schemas.microsoft.com/office/drawing/2014/main" id="{ACB4E55E-DB3F-1841-8A62-81B4A878C5BF}"/>
              </a:ext>
            </a:extLst>
          </p:cNvPr>
          <p:cNvSpPr txBox="1"/>
          <p:nvPr/>
        </p:nvSpPr>
        <p:spPr>
          <a:xfrm>
            <a:off x="6157902" y="2340004"/>
            <a:ext cx="1395838" cy="454547"/>
          </a:xfrm>
          <a:prstGeom prst="rect">
            <a:avLst/>
          </a:prstGeom>
          <a:noFill/>
          <a:ln>
            <a:noFill/>
          </a:ln>
        </p:spPr>
        <p:txBody>
          <a:bodyPr spcFirstLastPara="1" wrap="none" lIns="91425" tIns="45700" rIns="91425" bIns="45700" rtlCol="0" anchor="t" anchorCtr="0">
            <a:noAutofit/>
          </a:bodyPr>
          <a:lstStyle/>
          <a:p>
            <a:pPr algn="l"/>
            <a:r>
              <a:rPr lang="es-ES_tradnl" sz="1100" b="1" dirty="0" smtClean="0">
                <a:latin typeface="Century Gothic" panose="020B0502020202020204" pitchFamily="34" charset="0"/>
              </a:rPr>
              <a:t>run/género </a:t>
            </a:r>
            <a:r>
              <a:rPr lang="es-ES_tradnl" sz="1100" b="1" dirty="0">
                <a:latin typeface="Century Gothic" panose="020B0502020202020204" pitchFamily="34" charset="0"/>
              </a:rPr>
              <a:t>(F o M)</a:t>
            </a:r>
          </a:p>
        </p:txBody>
      </p:sp>
      <p:sp>
        <p:nvSpPr>
          <p:cNvPr id="14" name="Flecha a la derecha con bandas 13">
            <a:extLst>
              <a:ext uri="{FF2B5EF4-FFF2-40B4-BE49-F238E27FC236}">
                <a16:creationId xmlns:a16="http://schemas.microsoft.com/office/drawing/2014/main" id="{07409546-2B24-5E4F-A1E1-475D9550097D}"/>
              </a:ext>
            </a:extLst>
          </p:cNvPr>
          <p:cNvSpPr/>
          <p:nvPr/>
        </p:nvSpPr>
        <p:spPr>
          <a:xfrm>
            <a:off x="5745222" y="2413228"/>
            <a:ext cx="386174" cy="20177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Tree>
    <p:extLst>
      <p:ext uri="{BB962C8B-B14F-4D97-AF65-F5344CB8AC3E}">
        <p14:creationId xmlns:p14="http://schemas.microsoft.com/office/powerpoint/2010/main" val="500890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Sentencias de iteración</a:t>
            </a:r>
            <a:endParaRPr lang="es-ES_tradnl" noProof="0" dirty="0"/>
          </a:p>
        </p:txBody>
      </p:sp>
      <p:sp>
        <p:nvSpPr>
          <p:cNvPr id="8" name="Rectángulo 7">
            <a:extLst>
              <a:ext uri="{FF2B5EF4-FFF2-40B4-BE49-F238E27FC236}">
                <a16:creationId xmlns:a16="http://schemas.microsoft.com/office/drawing/2014/main" id="{9B64DDCA-56CD-584D-A980-79A4693D95AB}"/>
              </a:ext>
            </a:extLst>
          </p:cNvPr>
          <p:cNvSpPr/>
          <p:nvPr/>
        </p:nvSpPr>
        <p:spPr>
          <a:xfrm>
            <a:off x="397565" y="1119740"/>
            <a:ext cx="8348870" cy="830997"/>
          </a:xfrm>
          <a:prstGeom prst="rect">
            <a:avLst/>
          </a:prstGeom>
        </p:spPr>
        <p:txBody>
          <a:bodyPr wrap="square">
            <a:spAutoFit/>
          </a:bodyPr>
          <a:lstStyle/>
          <a:p>
            <a:pPr algn="just"/>
            <a:endParaRPr lang="es-CL" sz="2400">
              <a:solidFill>
                <a:srgbClr val="222222"/>
              </a:solidFill>
              <a:latin typeface="Calibri" panose="020F0502020204030204" pitchFamily="34" charset="0"/>
              <a:cs typeface="Calibri" panose="020F0502020204030204" pitchFamily="34" charset="0"/>
            </a:endParaRPr>
          </a:p>
          <a:p>
            <a:pPr algn="just"/>
            <a:endParaRPr lang="es-ES_tradnl" sz="2400" dirty="0">
              <a:solidFill>
                <a:srgbClr val="222222"/>
              </a:solidFill>
              <a:latin typeface="Calibri" panose="020F0502020204030204" pitchFamily="34" charset="0"/>
              <a:cs typeface="Calibri" panose="020F0502020204030204" pitchFamily="34" charset="0"/>
            </a:endParaRPr>
          </a:p>
        </p:txBody>
      </p:sp>
      <p:sp>
        <p:nvSpPr>
          <p:cNvPr id="2" name="Rectángulo 1">
            <a:extLst>
              <a:ext uri="{FF2B5EF4-FFF2-40B4-BE49-F238E27FC236}">
                <a16:creationId xmlns:a16="http://schemas.microsoft.com/office/drawing/2014/main" id="{719609CF-659C-F84D-A7AD-736B6E414233}"/>
              </a:ext>
            </a:extLst>
          </p:cNvPr>
          <p:cNvSpPr/>
          <p:nvPr/>
        </p:nvSpPr>
        <p:spPr>
          <a:xfrm>
            <a:off x="816168" y="1489072"/>
            <a:ext cx="1086679" cy="461665"/>
          </a:xfrm>
          <a:prstGeom prst="rect">
            <a:avLst/>
          </a:prstGeom>
        </p:spPr>
        <p:txBody>
          <a:bodyPr wrap="square">
            <a:spAutoFit/>
          </a:bodyPr>
          <a:lstStyle/>
          <a:p>
            <a:pPr marL="12700" lvl="1" algn="just">
              <a:buClr>
                <a:srgbClr val="0070C0"/>
              </a:buClr>
            </a:pPr>
            <a:r>
              <a:rPr lang="es-CL" sz="2400" b="1">
                <a:solidFill>
                  <a:srgbClr val="222222"/>
                </a:solidFill>
                <a:latin typeface="Calibri" panose="020F0502020204030204" pitchFamily="34" charset="0"/>
                <a:cs typeface="Calibri" panose="020F0502020204030204" pitchFamily="34" charset="0"/>
              </a:rPr>
              <a:t>while</a:t>
            </a:r>
          </a:p>
        </p:txBody>
      </p:sp>
      <p:pic>
        <p:nvPicPr>
          <p:cNvPr id="11" name="Gráfico 10" descr="Manos aplaudiendo">
            <a:extLst>
              <a:ext uri="{FF2B5EF4-FFF2-40B4-BE49-F238E27FC236}">
                <a16:creationId xmlns:a16="http://schemas.microsoft.com/office/drawing/2014/main" id="{1B70D664-17CE-C449-AF22-802903731C6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902847" y="1130352"/>
            <a:ext cx="914400" cy="914400"/>
          </a:xfrm>
          <a:prstGeom prst="rect">
            <a:avLst/>
          </a:prstGeom>
        </p:spPr>
      </p:pic>
      <p:sp>
        <p:nvSpPr>
          <p:cNvPr id="15" name="Rectángulo 14">
            <a:extLst>
              <a:ext uri="{FF2B5EF4-FFF2-40B4-BE49-F238E27FC236}">
                <a16:creationId xmlns:a16="http://schemas.microsoft.com/office/drawing/2014/main" id="{AA013414-4E74-0444-B2F8-E8FFEADA84AC}"/>
              </a:ext>
            </a:extLst>
          </p:cNvPr>
          <p:cNvSpPr/>
          <p:nvPr/>
        </p:nvSpPr>
        <p:spPr>
          <a:xfrm>
            <a:off x="3253967" y="1475690"/>
            <a:ext cx="880718" cy="475047"/>
          </a:xfrm>
          <a:custGeom>
            <a:avLst/>
            <a:gdLst>
              <a:gd name="connsiteX0" fmla="*/ 0 w 880718"/>
              <a:gd name="connsiteY0" fmla="*/ 0 h 475047"/>
              <a:gd name="connsiteX1" fmla="*/ 457973 w 880718"/>
              <a:gd name="connsiteY1" fmla="*/ 0 h 475047"/>
              <a:gd name="connsiteX2" fmla="*/ 880718 w 880718"/>
              <a:gd name="connsiteY2" fmla="*/ 0 h 475047"/>
              <a:gd name="connsiteX3" fmla="*/ 880718 w 880718"/>
              <a:gd name="connsiteY3" fmla="*/ 475047 h 475047"/>
              <a:gd name="connsiteX4" fmla="*/ 449166 w 880718"/>
              <a:gd name="connsiteY4" fmla="*/ 475047 h 475047"/>
              <a:gd name="connsiteX5" fmla="*/ 0 w 880718"/>
              <a:gd name="connsiteY5" fmla="*/ 475047 h 475047"/>
              <a:gd name="connsiteX6" fmla="*/ 0 w 880718"/>
              <a:gd name="connsiteY6" fmla="*/ 0 h 47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718" h="475047" fill="none" extrusionOk="0">
                <a:moveTo>
                  <a:pt x="0" y="0"/>
                </a:moveTo>
                <a:cubicBezTo>
                  <a:pt x="100122" y="-2748"/>
                  <a:pt x="256765" y="21780"/>
                  <a:pt x="457973" y="0"/>
                </a:cubicBezTo>
                <a:cubicBezTo>
                  <a:pt x="659181" y="-21780"/>
                  <a:pt x="686598" y="1693"/>
                  <a:pt x="880718" y="0"/>
                </a:cubicBezTo>
                <a:cubicBezTo>
                  <a:pt x="902215" y="171826"/>
                  <a:pt x="892367" y="271257"/>
                  <a:pt x="880718" y="475047"/>
                </a:cubicBezTo>
                <a:cubicBezTo>
                  <a:pt x="769943" y="460471"/>
                  <a:pt x="553549" y="461440"/>
                  <a:pt x="449166" y="475047"/>
                </a:cubicBezTo>
                <a:cubicBezTo>
                  <a:pt x="344783" y="488654"/>
                  <a:pt x="212883" y="489575"/>
                  <a:pt x="0" y="475047"/>
                </a:cubicBezTo>
                <a:cubicBezTo>
                  <a:pt x="-1801" y="306044"/>
                  <a:pt x="-1015" y="168808"/>
                  <a:pt x="0" y="0"/>
                </a:cubicBezTo>
                <a:close/>
              </a:path>
              <a:path w="880718" h="475047" stroke="0" extrusionOk="0">
                <a:moveTo>
                  <a:pt x="0" y="0"/>
                </a:moveTo>
                <a:cubicBezTo>
                  <a:pt x="165331" y="5216"/>
                  <a:pt x="229288" y="-9965"/>
                  <a:pt x="431552" y="0"/>
                </a:cubicBezTo>
                <a:cubicBezTo>
                  <a:pt x="633816" y="9965"/>
                  <a:pt x="783926" y="-16513"/>
                  <a:pt x="880718" y="0"/>
                </a:cubicBezTo>
                <a:cubicBezTo>
                  <a:pt x="867435" y="198235"/>
                  <a:pt x="861008" y="274714"/>
                  <a:pt x="880718" y="475047"/>
                </a:cubicBezTo>
                <a:cubicBezTo>
                  <a:pt x="720993" y="488210"/>
                  <a:pt x="544068" y="458580"/>
                  <a:pt x="440359" y="475047"/>
                </a:cubicBezTo>
                <a:cubicBezTo>
                  <a:pt x="336650" y="491514"/>
                  <a:pt x="193781" y="494231"/>
                  <a:pt x="0" y="475047"/>
                </a:cubicBezTo>
                <a:cubicBezTo>
                  <a:pt x="4185" y="288235"/>
                  <a:pt x="10794" y="202263"/>
                  <a:pt x="0" y="0"/>
                </a:cubicBezTo>
                <a:close/>
              </a:path>
            </a:pathLst>
          </a:custGeom>
          <a:ln w="31750" cmpd="tri">
            <a:solidFill>
              <a:srgbClr val="92D050"/>
            </a:solidFill>
            <a:extLst>
              <a:ext uri="{C807C97D-BFC1-408E-A445-0C87EB9F89A2}">
                <ask:lineSketchStyleProps xmlns:ask="http://schemas.microsoft.com/office/drawing/2018/sketchyshapes" xmlns="" sd="1219033472">
                  <a:prstGeom prst="rect">
                    <a:avLst/>
                  </a:prstGeom>
                  <ask:type>
                    <ask:lineSketchFreehand/>
                  </ask:type>
                </ask:lineSketchStyleProps>
              </a:ext>
            </a:extLst>
          </a:ln>
        </p:spPr>
        <p:txBody>
          <a:bodyPr wrap="square">
            <a:spAutoFit/>
          </a:bodyPr>
          <a:lstStyle/>
          <a:p>
            <a:pPr marL="12700" lvl="1" algn="ctr">
              <a:buClr>
                <a:srgbClr val="0070C0"/>
              </a:buClr>
            </a:pPr>
            <a:r>
              <a:rPr lang="es-CL" sz="2400">
                <a:solidFill>
                  <a:srgbClr val="222222"/>
                </a:solidFill>
                <a:latin typeface="Calibri" panose="020F0502020204030204" pitchFamily="34" charset="0"/>
                <a:cs typeface="Calibri" panose="020F0502020204030204" pitchFamily="34" charset="0"/>
              </a:rPr>
              <a:t>0 a n</a:t>
            </a:r>
          </a:p>
        </p:txBody>
      </p:sp>
      <p:pic>
        <p:nvPicPr>
          <p:cNvPr id="19" name="Imagen 18">
            <a:extLst>
              <a:ext uri="{FF2B5EF4-FFF2-40B4-BE49-F238E27FC236}">
                <a16:creationId xmlns:a16="http://schemas.microsoft.com/office/drawing/2014/main" id="{C0C37D38-6992-4A4A-88FB-C14AB494BFCF}"/>
              </a:ext>
            </a:extLst>
          </p:cNvPr>
          <p:cNvPicPr>
            <a:picLocks noChangeAspect="1"/>
          </p:cNvPicPr>
          <p:nvPr/>
        </p:nvPicPr>
        <p:blipFill>
          <a:blip r:embed="rId5"/>
          <a:stretch>
            <a:fillRect/>
          </a:stretch>
        </p:blipFill>
        <p:spPr>
          <a:xfrm>
            <a:off x="476250" y="2068616"/>
            <a:ext cx="8191500" cy="4191000"/>
          </a:xfrm>
          <a:prstGeom prst="rect">
            <a:avLst/>
          </a:prstGeom>
        </p:spPr>
      </p:pic>
    </p:spTree>
    <p:extLst>
      <p:ext uri="{BB962C8B-B14F-4D97-AF65-F5344CB8AC3E}">
        <p14:creationId xmlns:p14="http://schemas.microsoft.com/office/powerpoint/2010/main" val="683100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Sentencias de iteración</a:t>
            </a:r>
            <a:endParaRPr lang="es-ES_tradnl" noProof="0" dirty="0"/>
          </a:p>
        </p:txBody>
      </p:sp>
      <p:sp>
        <p:nvSpPr>
          <p:cNvPr id="8" name="Rectángulo 7">
            <a:extLst>
              <a:ext uri="{FF2B5EF4-FFF2-40B4-BE49-F238E27FC236}">
                <a16:creationId xmlns:a16="http://schemas.microsoft.com/office/drawing/2014/main" id="{9B64DDCA-56CD-584D-A980-79A4693D95AB}"/>
              </a:ext>
            </a:extLst>
          </p:cNvPr>
          <p:cNvSpPr/>
          <p:nvPr/>
        </p:nvSpPr>
        <p:spPr>
          <a:xfrm>
            <a:off x="397565" y="1119740"/>
            <a:ext cx="8348870" cy="830997"/>
          </a:xfrm>
          <a:prstGeom prst="rect">
            <a:avLst/>
          </a:prstGeom>
        </p:spPr>
        <p:txBody>
          <a:bodyPr wrap="square">
            <a:spAutoFit/>
          </a:bodyPr>
          <a:lstStyle/>
          <a:p>
            <a:pPr algn="just"/>
            <a:endParaRPr lang="es-CL" sz="2400">
              <a:solidFill>
                <a:srgbClr val="222222"/>
              </a:solidFill>
              <a:latin typeface="Calibri" panose="020F0502020204030204" pitchFamily="34" charset="0"/>
              <a:cs typeface="Calibri" panose="020F0502020204030204" pitchFamily="34" charset="0"/>
            </a:endParaRPr>
          </a:p>
          <a:p>
            <a:pPr algn="just"/>
            <a:endParaRPr lang="es-ES_tradnl" sz="2400" dirty="0">
              <a:solidFill>
                <a:srgbClr val="222222"/>
              </a:solidFill>
              <a:latin typeface="Calibri" panose="020F0502020204030204" pitchFamily="34" charset="0"/>
              <a:cs typeface="Calibri" panose="020F0502020204030204" pitchFamily="34" charset="0"/>
            </a:endParaRPr>
          </a:p>
        </p:txBody>
      </p:sp>
      <p:sp>
        <p:nvSpPr>
          <p:cNvPr id="2" name="Rectángulo 1">
            <a:extLst>
              <a:ext uri="{FF2B5EF4-FFF2-40B4-BE49-F238E27FC236}">
                <a16:creationId xmlns:a16="http://schemas.microsoft.com/office/drawing/2014/main" id="{719609CF-659C-F84D-A7AD-736B6E414233}"/>
              </a:ext>
            </a:extLst>
          </p:cNvPr>
          <p:cNvSpPr/>
          <p:nvPr/>
        </p:nvSpPr>
        <p:spPr>
          <a:xfrm>
            <a:off x="397564" y="1142383"/>
            <a:ext cx="8348869" cy="3046988"/>
          </a:xfrm>
          <a:prstGeom prst="rect">
            <a:avLst/>
          </a:prstGeom>
        </p:spPr>
        <p:txBody>
          <a:bodyPr wrap="square">
            <a:spAutoFit/>
          </a:bodyPr>
          <a:lstStyle/>
          <a:p>
            <a:pPr marL="12700" lvl="1" algn="just">
              <a:buClr>
                <a:srgbClr val="0070C0"/>
              </a:buClr>
            </a:pPr>
            <a:r>
              <a:rPr lang="es-CL" sz="2400" b="1" dirty="0">
                <a:solidFill>
                  <a:srgbClr val="0070C0"/>
                </a:solidFill>
                <a:latin typeface="Calibri" panose="020F0502020204030204" pitchFamily="34" charset="0"/>
                <a:cs typeface="Calibri" panose="020F0502020204030204" pitchFamily="34" charset="0"/>
              </a:rPr>
              <a:t>2</a:t>
            </a:r>
            <a:r>
              <a:rPr lang="es-CL" sz="2400" dirty="0">
                <a:solidFill>
                  <a:srgbClr val="222222"/>
                </a:solidFill>
                <a:latin typeface="Calibri" panose="020F0502020204030204" pitchFamily="34" charset="0"/>
                <a:cs typeface="Calibri" panose="020F0502020204030204" pitchFamily="34" charset="0"/>
              </a:rPr>
              <a:t> En un restaurante se requiere desplegar las opciones del menú del día en una pantalla, para que el mesero tome el pedido de la mesa. Se debe visualizar:</a:t>
            </a:r>
          </a:p>
          <a:p>
            <a:pPr algn="just">
              <a:buClr>
                <a:srgbClr val="00B050"/>
              </a:buClr>
            </a:pPr>
            <a:endParaRPr lang="es-CL" sz="2400" dirty="0">
              <a:solidFill>
                <a:srgbClr val="222222"/>
              </a:solidFill>
              <a:latin typeface="Calibri" panose="020F0502020204030204" pitchFamily="34" charset="0"/>
              <a:cs typeface="Calibri" panose="020F0502020204030204" pitchFamily="34" charset="0"/>
            </a:endParaRPr>
          </a:p>
          <a:p>
            <a:pPr marL="1508125" lvl="8" indent="-342900">
              <a:buClr>
                <a:srgbClr val="00B050"/>
              </a:buClr>
              <a:buFont typeface="Zapf Dingbats"/>
              <a:buChar char="✦"/>
            </a:pPr>
            <a:endParaRPr lang="es-CL" sz="2400" dirty="0">
              <a:solidFill>
                <a:srgbClr val="222222"/>
              </a:solidFill>
              <a:latin typeface="Calibri" panose="020F0502020204030204" pitchFamily="34" charset="0"/>
              <a:cs typeface="Calibri" panose="020F0502020204030204" pitchFamily="34" charset="0"/>
            </a:endParaRPr>
          </a:p>
          <a:p>
            <a:pPr marL="1508125" lvl="8" indent="-342900">
              <a:buClr>
                <a:srgbClr val="00B050"/>
              </a:buClr>
              <a:buFont typeface="Zapf Dingbats"/>
              <a:buChar char="✦"/>
            </a:pPr>
            <a:endParaRPr lang="es-CL" sz="2400" dirty="0">
              <a:solidFill>
                <a:srgbClr val="222222"/>
              </a:solidFill>
              <a:latin typeface="Calibri" panose="020F0502020204030204" pitchFamily="34" charset="0"/>
              <a:cs typeface="Calibri" panose="020F0502020204030204" pitchFamily="34" charset="0"/>
            </a:endParaRPr>
          </a:p>
          <a:p>
            <a:pPr marL="1508125" lvl="8" indent="-342900">
              <a:buClr>
                <a:srgbClr val="00B050"/>
              </a:buClr>
              <a:buFont typeface="Zapf Dingbats"/>
              <a:buChar char="✦"/>
            </a:pPr>
            <a:endParaRPr lang="es-CL" sz="2400" dirty="0">
              <a:solidFill>
                <a:srgbClr val="222222"/>
              </a:solidFill>
              <a:latin typeface="Calibri" panose="020F0502020204030204" pitchFamily="34" charset="0"/>
              <a:cs typeface="Calibri" panose="020F0502020204030204" pitchFamily="34" charset="0"/>
            </a:endParaRPr>
          </a:p>
          <a:p>
            <a:pPr algn="just"/>
            <a:endParaRPr lang="es-ES_tradnl" sz="2400" dirty="0">
              <a:solidFill>
                <a:srgbClr val="222222"/>
              </a:solidFill>
              <a:latin typeface="Calibri" panose="020F0502020204030204" pitchFamily="34" charset="0"/>
              <a:cs typeface="Calibri" panose="020F0502020204030204" pitchFamily="34" charset="0"/>
            </a:endParaRPr>
          </a:p>
        </p:txBody>
      </p:sp>
      <p:sp>
        <p:nvSpPr>
          <p:cNvPr id="6" name="Rectángulo 5">
            <a:extLst>
              <a:ext uri="{FF2B5EF4-FFF2-40B4-BE49-F238E27FC236}">
                <a16:creationId xmlns:a16="http://schemas.microsoft.com/office/drawing/2014/main" id="{FA442BAF-1B85-5F41-A743-FCA3724C6EA0}"/>
              </a:ext>
            </a:extLst>
          </p:cNvPr>
          <p:cNvSpPr/>
          <p:nvPr/>
        </p:nvSpPr>
        <p:spPr>
          <a:xfrm>
            <a:off x="4174433" y="4475562"/>
            <a:ext cx="4572000" cy="584775"/>
          </a:xfrm>
          <a:custGeom>
            <a:avLst/>
            <a:gdLst>
              <a:gd name="connsiteX0" fmla="*/ 0 w 4572000"/>
              <a:gd name="connsiteY0" fmla="*/ 0 h 584775"/>
              <a:gd name="connsiteX1" fmla="*/ 480060 w 4572000"/>
              <a:gd name="connsiteY1" fmla="*/ 0 h 584775"/>
              <a:gd name="connsiteX2" fmla="*/ 1097280 w 4572000"/>
              <a:gd name="connsiteY2" fmla="*/ 0 h 584775"/>
              <a:gd name="connsiteX3" fmla="*/ 1623060 w 4572000"/>
              <a:gd name="connsiteY3" fmla="*/ 0 h 584775"/>
              <a:gd name="connsiteX4" fmla="*/ 2103120 w 4572000"/>
              <a:gd name="connsiteY4" fmla="*/ 0 h 584775"/>
              <a:gd name="connsiteX5" fmla="*/ 2720340 w 4572000"/>
              <a:gd name="connsiteY5" fmla="*/ 0 h 584775"/>
              <a:gd name="connsiteX6" fmla="*/ 3291840 w 4572000"/>
              <a:gd name="connsiteY6" fmla="*/ 0 h 584775"/>
              <a:gd name="connsiteX7" fmla="*/ 3863340 w 4572000"/>
              <a:gd name="connsiteY7" fmla="*/ 0 h 584775"/>
              <a:gd name="connsiteX8" fmla="*/ 4572000 w 4572000"/>
              <a:gd name="connsiteY8" fmla="*/ 0 h 584775"/>
              <a:gd name="connsiteX9" fmla="*/ 4572000 w 4572000"/>
              <a:gd name="connsiteY9" fmla="*/ 584775 h 584775"/>
              <a:gd name="connsiteX10" fmla="*/ 4091940 w 4572000"/>
              <a:gd name="connsiteY10" fmla="*/ 584775 h 584775"/>
              <a:gd name="connsiteX11" fmla="*/ 3657600 w 4572000"/>
              <a:gd name="connsiteY11" fmla="*/ 584775 h 584775"/>
              <a:gd name="connsiteX12" fmla="*/ 3040380 w 4572000"/>
              <a:gd name="connsiteY12" fmla="*/ 584775 h 584775"/>
              <a:gd name="connsiteX13" fmla="*/ 2560320 w 4572000"/>
              <a:gd name="connsiteY13" fmla="*/ 584775 h 584775"/>
              <a:gd name="connsiteX14" fmla="*/ 1943100 w 4572000"/>
              <a:gd name="connsiteY14" fmla="*/ 584775 h 584775"/>
              <a:gd name="connsiteX15" fmla="*/ 1280160 w 4572000"/>
              <a:gd name="connsiteY15" fmla="*/ 584775 h 584775"/>
              <a:gd name="connsiteX16" fmla="*/ 754380 w 4572000"/>
              <a:gd name="connsiteY16" fmla="*/ 584775 h 584775"/>
              <a:gd name="connsiteX17" fmla="*/ 0 w 4572000"/>
              <a:gd name="connsiteY17" fmla="*/ 584775 h 584775"/>
              <a:gd name="connsiteX18" fmla="*/ 0 w 4572000"/>
              <a:gd name="connsiteY18"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584775" fill="none" extrusionOk="0">
                <a:moveTo>
                  <a:pt x="0" y="0"/>
                </a:moveTo>
                <a:cubicBezTo>
                  <a:pt x="147582" y="-19907"/>
                  <a:pt x="287594" y="34443"/>
                  <a:pt x="480060" y="0"/>
                </a:cubicBezTo>
                <a:cubicBezTo>
                  <a:pt x="672526" y="-34443"/>
                  <a:pt x="850031" y="28222"/>
                  <a:pt x="1097280" y="0"/>
                </a:cubicBezTo>
                <a:cubicBezTo>
                  <a:pt x="1344529" y="-28222"/>
                  <a:pt x="1410857" y="2329"/>
                  <a:pt x="1623060" y="0"/>
                </a:cubicBezTo>
                <a:cubicBezTo>
                  <a:pt x="1835263" y="-2329"/>
                  <a:pt x="1910684" y="42023"/>
                  <a:pt x="2103120" y="0"/>
                </a:cubicBezTo>
                <a:cubicBezTo>
                  <a:pt x="2295556" y="-42023"/>
                  <a:pt x="2564825" y="19380"/>
                  <a:pt x="2720340" y="0"/>
                </a:cubicBezTo>
                <a:cubicBezTo>
                  <a:pt x="2875855" y="-19380"/>
                  <a:pt x="3119669" y="18804"/>
                  <a:pt x="3291840" y="0"/>
                </a:cubicBezTo>
                <a:cubicBezTo>
                  <a:pt x="3464011" y="-18804"/>
                  <a:pt x="3588077" y="18999"/>
                  <a:pt x="3863340" y="0"/>
                </a:cubicBezTo>
                <a:cubicBezTo>
                  <a:pt x="4138603" y="-18999"/>
                  <a:pt x="4327526" y="27380"/>
                  <a:pt x="4572000" y="0"/>
                </a:cubicBezTo>
                <a:cubicBezTo>
                  <a:pt x="4597685" y="208110"/>
                  <a:pt x="4507450" y="463471"/>
                  <a:pt x="4572000" y="584775"/>
                </a:cubicBezTo>
                <a:cubicBezTo>
                  <a:pt x="4445616" y="596841"/>
                  <a:pt x="4283756" y="547516"/>
                  <a:pt x="4091940" y="584775"/>
                </a:cubicBezTo>
                <a:cubicBezTo>
                  <a:pt x="3900124" y="622034"/>
                  <a:pt x="3781631" y="540865"/>
                  <a:pt x="3657600" y="584775"/>
                </a:cubicBezTo>
                <a:cubicBezTo>
                  <a:pt x="3533569" y="628685"/>
                  <a:pt x="3212216" y="537105"/>
                  <a:pt x="3040380" y="584775"/>
                </a:cubicBezTo>
                <a:cubicBezTo>
                  <a:pt x="2868544" y="632445"/>
                  <a:pt x="2769279" y="549693"/>
                  <a:pt x="2560320" y="584775"/>
                </a:cubicBezTo>
                <a:cubicBezTo>
                  <a:pt x="2351361" y="619857"/>
                  <a:pt x="2140910" y="570736"/>
                  <a:pt x="1943100" y="584775"/>
                </a:cubicBezTo>
                <a:cubicBezTo>
                  <a:pt x="1745290" y="598814"/>
                  <a:pt x="1441095" y="582766"/>
                  <a:pt x="1280160" y="584775"/>
                </a:cubicBezTo>
                <a:cubicBezTo>
                  <a:pt x="1119225" y="586784"/>
                  <a:pt x="861723" y="524816"/>
                  <a:pt x="754380" y="584775"/>
                </a:cubicBezTo>
                <a:cubicBezTo>
                  <a:pt x="647037" y="644734"/>
                  <a:pt x="201094" y="562564"/>
                  <a:pt x="0" y="584775"/>
                </a:cubicBezTo>
                <a:cubicBezTo>
                  <a:pt x="-14954" y="423197"/>
                  <a:pt x="22297" y="136503"/>
                  <a:pt x="0" y="0"/>
                </a:cubicBezTo>
                <a:close/>
              </a:path>
              <a:path w="4572000" h="584775" stroke="0" extrusionOk="0">
                <a:moveTo>
                  <a:pt x="0" y="0"/>
                </a:moveTo>
                <a:cubicBezTo>
                  <a:pt x="169951" y="-44797"/>
                  <a:pt x="405537" y="33222"/>
                  <a:pt x="525780" y="0"/>
                </a:cubicBezTo>
                <a:cubicBezTo>
                  <a:pt x="646023" y="-33222"/>
                  <a:pt x="843601" y="17724"/>
                  <a:pt x="960120" y="0"/>
                </a:cubicBezTo>
                <a:cubicBezTo>
                  <a:pt x="1076639" y="-17724"/>
                  <a:pt x="1403422" y="44681"/>
                  <a:pt x="1623060" y="0"/>
                </a:cubicBezTo>
                <a:cubicBezTo>
                  <a:pt x="1842698" y="-44681"/>
                  <a:pt x="2022716" y="26995"/>
                  <a:pt x="2148840" y="0"/>
                </a:cubicBezTo>
                <a:cubicBezTo>
                  <a:pt x="2274964" y="-26995"/>
                  <a:pt x="2455125" y="33419"/>
                  <a:pt x="2674620" y="0"/>
                </a:cubicBezTo>
                <a:cubicBezTo>
                  <a:pt x="2894115" y="-33419"/>
                  <a:pt x="3040877" y="12151"/>
                  <a:pt x="3337560" y="0"/>
                </a:cubicBezTo>
                <a:cubicBezTo>
                  <a:pt x="3634243" y="-12151"/>
                  <a:pt x="3714305" y="49361"/>
                  <a:pt x="3817620" y="0"/>
                </a:cubicBezTo>
                <a:cubicBezTo>
                  <a:pt x="3920935" y="-49361"/>
                  <a:pt x="4201319" y="72209"/>
                  <a:pt x="4572000" y="0"/>
                </a:cubicBezTo>
                <a:cubicBezTo>
                  <a:pt x="4593596" y="262117"/>
                  <a:pt x="4553433" y="399293"/>
                  <a:pt x="4572000" y="584775"/>
                </a:cubicBezTo>
                <a:cubicBezTo>
                  <a:pt x="4343785" y="633984"/>
                  <a:pt x="4323512" y="575979"/>
                  <a:pt x="4091940" y="584775"/>
                </a:cubicBezTo>
                <a:cubicBezTo>
                  <a:pt x="3860368" y="593571"/>
                  <a:pt x="3684673" y="544441"/>
                  <a:pt x="3520440" y="584775"/>
                </a:cubicBezTo>
                <a:cubicBezTo>
                  <a:pt x="3356207" y="625109"/>
                  <a:pt x="3110927" y="576617"/>
                  <a:pt x="2994660" y="584775"/>
                </a:cubicBezTo>
                <a:cubicBezTo>
                  <a:pt x="2878393" y="592933"/>
                  <a:pt x="2646518" y="567696"/>
                  <a:pt x="2331720" y="584775"/>
                </a:cubicBezTo>
                <a:cubicBezTo>
                  <a:pt x="2016922" y="601854"/>
                  <a:pt x="1956621" y="581460"/>
                  <a:pt x="1668780" y="584775"/>
                </a:cubicBezTo>
                <a:cubicBezTo>
                  <a:pt x="1380939" y="588090"/>
                  <a:pt x="1344787" y="555172"/>
                  <a:pt x="1188720" y="584775"/>
                </a:cubicBezTo>
                <a:cubicBezTo>
                  <a:pt x="1032653" y="614378"/>
                  <a:pt x="787469" y="531072"/>
                  <a:pt x="617220" y="584775"/>
                </a:cubicBezTo>
                <a:cubicBezTo>
                  <a:pt x="446971" y="638478"/>
                  <a:pt x="203750" y="555545"/>
                  <a:pt x="0" y="584775"/>
                </a:cubicBezTo>
                <a:cubicBezTo>
                  <a:pt x="-35964" y="444689"/>
                  <a:pt x="67005" y="126132"/>
                  <a:pt x="0" y="0"/>
                </a:cubicBezTo>
                <a:close/>
              </a:path>
            </a:pathLst>
          </a:custGeom>
          <a:ln>
            <a:solidFill>
              <a:srgbClr val="00B050"/>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a:spAutoFit/>
          </a:bodyPr>
          <a:lstStyle/>
          <a:p>
            <a:pPr algn="just"/>
            <a:r>
              <a:rPr lang="es-CL" sz="1600">
                <a:latin typeface="Century Gothic" panose="020B0502020202020204" pitchFamily="34" charset="0"/>
              </a:rPr>
              <a:t>Se requiere mostrar las opciones del menú y la opción salir para finalizar la aplicación</a:t>
            </a:r>
            <a:endParaRPr lang="es-ES_tradnl" sz="1600" dirty="0">
              <a:latin typeface="Century Gothic" panose="020B0502020202020204" pitchFamily="34" charset="0"/>
            </a:endParaRPr>
          </a:p>
        </p:txBody>
      </p:sp>
      <p:sp>
        <p:nvSpPr>
          <p:cNvPr id="7" name="Rectángulo 6">
            <a:extLst>
              <a:ext uri="{FF2B5EF4-FFF2-40B4-BE49-F238E27FC236}">
                <a16:creationId xmlns:a16="http://schemas.microsoft.com/office/drawing/2014/main" id="{5B0C77E4-ACF6-AA4F-8DE3-2BB992456319}"/>
              </a:ext>
            </a:extLst>
          </p:cNvPr>
          <p:cNvSpPr/>
          <p:nvPr/>
        </p:nvSpPr>
        <p:spPr>
          <a:xfrm>
            <a:off x="397562" y="3453316"/>
            <a:ext cx="4572000" cy="830997"/>
          </a:xfrm>
          <a:custGeom>
            <a:avLst/>
            <a:gdLst>
              <a:gd name="connsiteX0" fmla="*/ 0 w 4572000"/>
              <a:gd name="connsiteY0" fmla="*/ 0 h 830997"/>
              <a:gd name="connsiteX1" fmla="*/ 480060 w 4572000"/>
              <a:gd name="connsiteY1" fmla="*/ 0 h 830997"/>
              <a:gd name="connsiteX2" fmla="*/ 1005840 w 4572000"/>
              <a:gd name="connsiteY2" fmla="*/ 0 h 830997"/>
              <a:gd name="connsiteX3" fmla="*/ 1485900 w 4572000"/>
              <a:gd name="connsiteY3" fmla="*/ 0 h 830997"/>
              <a:gd name="connsiteX4" fmla="*/ 2103120 w 4572000"/>
              <a:gd name="connsiteY4" fmla="*/ 0 h 830997"/>
              <a:gd name="connsiteX5" fmla="*/ 2674620 w 4572000"/>
              <a:gd name="connsiteY5" fmla="*/ 0 h 830997"/>
              <a:gd name="connsiteX6" fmla="*/ 3246120 w 4572000"/>
              <a:gd name="connsiteY6" fmla="*/ 0 h 830997"/>
              <a:gd name="connsiteX7" fmla="*/ 3909060 w 4572000"/>
              <a:gd name="connsiteY7" fmla="*/ 0 h 830997"/>
              <a:gd name="connsiteX8" fmla="*/ 4572000 w 4572000"/>
              <a:gd name="connsiteY8" fmla="*/ 0 h 830997"/>
              <a:gd name="connsiteX9" fmla="*/ 4572000 w 4572000"/>
              <a:gd name="connsiteY9" fmla="*/ 390569 h 830997"/>
              <a:gd name="connsiteX10" fmla="*/ 4572000 w 4572000"/>
              <a:gd name="connsiteY10" fmla="*/ 830997 h 830997"/>
              <a:gd name="connsiteX11" fmla="*/ 4137660 w 4572000"/>
              <a:gd name="connsiteY11" fmla="*/ 830997 h 830997"/>
              <a:gd name="connsiteX12" fmla="*/ 3657600 w 4572000"/>
              <a:gd name="connsiteY12" fmla="*/ 830997 h 830997"/>
              <a:gd name="connsiteX13" fmla="*/ 3040380 w 4572000"/>
              <a:gd name="connsiteY13" fmla="*/ 830997 h 830997"/>
              <a:gd name="connsiteX14" fmla="*/ 2377440 w 4572000"/>
              <a:gd name="connsiteY14" fmla="*/ 830997 h 830997"/>
              <a:gd name="connsiteX15" fmla="*/ 1851660 w 4572000"/>
              <a:gd name="connsiteY15" fmla="*/ 830997 h 830997"/>
              <a:gd name="connsiteX16" fmla="*/ 1188720 w 4572000"/>
              <a:gd name="connsiteY16" fmla="*/ 830997 h 830997"/>
              <a:gd name="connsiteX17" fmla="*/ 708660 w 4572000"/>
              <a:gd name="connsiteY17" fmla="*/ 830997 h 830997"/>
              <a:gd name="connsiteX18" fmla="*/ 0 w 4572000"/>
              <a:gd name="connsiteY18" fmla="*/ 830997 h 830997"/>
              <a:gd name="connsiteX19" fmla="*/ 0 w 4572000"/>
              <a:gd name="connsiteY19" fmla="*/ 440428 h 830997"/>
              <a:gd name="connsiteX20" fmla="*/ 0 w 4572000"/>
              <a:gd name="connsiteY20"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72000" h="830997" fill="none" extrusionOk="0">
                <a:moveTo>
                  <a:pt x="0" y="0"/>
                </a:moveTo>
                <a:cubicBezTo>
                  <a:pt x="99248" y="-33276"/>
                  <a:pt x="342379" y="11763"/>
                  <a:pt x="480060" y="0"/>
                </a:cubicBezTo>
                <a:cubicBezTo>
                  <a:pt x="617741" y="-11763"/>
                  <a:pt x="793637" y="2329"/>
                  <a:pt x="1005840" y="0"/>
                </a:cubicBezTo>
                <a:cubicBezTo>
                  <a:pt x="1218043" y="-2329"/>
                  <a:pt x="1293464" y="42023"/>
                  <a:pt x="1485900" y="0"/>
                </a:cubicBezTo>
                <a:cubicBezTo>
                  <a:pt x="1678336" y="-42023"/>
                  <a:pt x="1947605" y="19380"/>
                  <a:pt x="2103120" y="0"/>
                </a:cubicBezTo>
                <a:cubicBezTo>
                  <a:pt x="2258635" y="-19380"/>
                  <a:pt x="2502449" y="18804"/>
                  <a:pt x="2674620" y="0"/>
                </a:cubicBezTo>
                <a:cubicBezTo>
                  <a:pt x="2846791" y="-18804"/>
                  <a:pt x="2970857" y="18999"/>
                  <a:pt x="3246120" y="0"/>
                </a:cubicBezTo>
                <a:cubicBezTo>
                  <a:pt x="3521383" y="-18999"/>
                  <a:pt x="3584037" y="30123"/>
                  <a:pt x="3909060" y="0"/>
                </a:cubicBezTo>
                <a:cubicBezTo>
                  <a:pt x="4234083" y="-30123"/>
                  <a:pt x="4285497" y="28731"/>
                  <a:pt x="4572000" y="0"/>
                </a:cubicBezTo>
                <a:cubicBezTo>
                  <a:pt x="4577912" y="96695"/>
                  <a:pt x="4550133" y="298629"/>
                  <a:pt x="4572000" y="390569"/>
                </a:cubicBezTo>
                <a:cubicBezTo>
                  <a:pt x="4593867" y="482509"/>
                  <a:pt x="4528983" y="722902"/>
                  <a:pt x="4572000" y="830997"/>
                </a:cubicBezTo>
                <a:cubicBezTo>
                  <a:pt x="4390356" y="844269"/>
                  <a:pt x="4308441" y="780583"/>
                  <a:pt x="4137660" y="830997"/>
                </a:cubicBezTo>
                <a:cubicBezTo>
                  <a:pt x="3966879" y="881411"/>
                  <a:pt x="3866559" y="795915"/>
                  <a:pt x="3657600" y="830997"/>
                </a:cubicBezTo>
                <a:cubicBezTo>
                  <a:pt x="3448641" y="866079"/>
                  <a:pt x="3238190" y="816958"/>
                  <a:pt x="3040380" y="830997"/>
                </a:cubicBezTo>
                <a:cubicBezTo>
                  <a:pt x="2842570" y="845036"/>
                  <a:pt x="2538375" y="828988"/>
                  <a:pt x="2377440" y="830997"/>
                </a:cubicBezTo>
                <a:cubicBezTo>
                  <a:pt x="2216505" y="833006"/>
                  <a:pt x="1959003" y="771038"/>
                  <a:pt x="1851660" y="830997"/>
                </a:cubicBezTo>
                <a:cubicBezTo>
                  <a:pt x="1744317" y="890956"/>
                  <a:pt x="1399242" y="753922"/>
                  <a:pt x="1188720" y="830997"/>
                </a:cubicBezTo>
                <a:cubicBezTo>
                  <a:pt x="978198" y="908072"/>
                  <a:pt x="889484" y="797734"/>
                  <a:pt x="708660" y="830997"/>
                </a:cubicBezTo>
                <a:cubicBezTo>
                  <a:pt x="527836" y="864260"/>
                  <a:pt x="244882" y="800887"/>
                  <a:pt x="0" y="830997"/>
                </a:cubicBezTo>
                <a:cubicBezTo>
                  <a:pt x="-45299" y="653143"/>
                  <a:pt x="43865" y="609102"/>
                  <a:pt x="0" y="440428"/>
                </a:cubicBezTo>
                <a:cubicBezTo>
                  <a:pt x="-43865" y="271754"/>
                  <a:pt x="40904" y="136204"/>
                  <a:pt x="0" y="0"/>
                </a:cubicBezTo>
                <a:close/>
              </a:path>
              <a:path w="4572000" h="830997" stroke="0" extrusionOk="0">
                <a:moveTo>
                  <a:pt x="0" y="0"/>
                </a:moveTo>
                <a:cubicBezTo>
                  <a:pt x="169951" y="-44797"/>
                  <a:pt x="405537" y="33222"/>
                  <a:pt x="525780" y="0"/>
                </a:cubicBezTo>
                <a:cubicBezTo>
                  <a:pt x="646023" y="-33222"/>
                  <a:pt x="843601" y="17724"/>
                  <a:pt x="960120" y="0"/>
                </a:cubicBezTo>
                <a:cubicBezTo>
                  <a:pt x="1076639" y="-17724"/>
                  <a:pt x="1403422" y="44681"/>
                  <a:pt x="1623060" y="0"/>
                </a:cubicBezTo>
                <a:cubicBezTo>
                  <a:pt x="1842698" y="-44681"/>
                  <a:pt x="2022716" y="26995"/>
                  <a:pt x="2148840" y="0"/>
                </a:cubicBezTo>
                <a:cubicBezTo>
                  <a:pt x="2274964" y="-26995"/>
                  <a:pt x="2455125" y="33419"/>
                  <a:pt x="2674620" y="0"/>
                </a:cubicBezTo>
                <a:cubicBezTo>
                  <a:pt x="2894115" y="-33419"/>
                  <a:pt x="3040877" y="12151"/>
                  <a:pt x="3337560" y="0"/>
                </a:cubicBezTo>
                <a:cubicBezTo>
                  <a:pt x="3634243" y="-12151"/>
                  <a:pt x="3714305" y="49361"/>
                  <a:pt x="3817620" y="0"/>
                </a:cubicBezTo>
                <a:cubicBezTo>
                  <a:pt x="3920935" y="-49361"/>
                  <a:pt x="4201319" y="72209"/>
                  <a:pt x="4572000" y="0"/>
                </a:cubicBezTo>
                <a:cubicBezTo>
                  <a:pt x="4594139" y="211418"/>
                  <a:pt x="4533794" y="266614"/>
                  <a:pt x="4572000" y="432118"/>
                </a:cubicBezTo>
                <a:cubicBezTo>
                  <a:pt x="4610206" y="597622"/>
                  <a:pt x="4570123" y="668066"/>
                  <a:pt x="4572000" y="830997"/>
                </a:cubicBezTo>
                <a:cubicBezTo>
                  <a:pt x="4412671" y="895866"/>
                  <a:pt x="4164733" y="790663"/>
                  <a:pt x="4000500" y="830997"/>
                </a:cubicBezTo>
                <a:cubicBezTo>
                  <a:pt x="3836267" y="871331"/>
                  <a:pt x="3590987" y="822839"/>
                  <a:pt x="3474720" y="830997"/>
                </a:cubicBezTo>
                <a:cubicBezTo>
                  <a:pt x="3358453" y="839155"/>
                  <a:pt x="3126578" y="813918"/>
                  <a:pt x="2811780" y="830997"/>
                </a:cubicBezTo>
                <a:cubicBezTo>
                  <a:pt x="2496982" y="848076"/>
                  <a:pt x="2436681" y="827682"/>
                  <a:pt x="2148840" y="830997"/>
                </a:cubicBezTo>
                <a:cubicBezTo>
                  <a:pt x="1860999" y="834312"/>
                  <a:pt x="1824847" y="801394"/>
                  <a:pt x="1668780" y="830997"/>
                </a:cubicBezTo>
                <a:cubicBezTo>
                  <a:pt x="1512713" y="860600"/>
                  <a:pt x="1267529" y="777294"/>
                  <a:pt x="1097280" y="830997"/>
                </a:cubicBezTo>
                <a:cubicBezTo>
                  <a:pt x="927031" y="884700"/>
                  <a:pt x="276405" y="818226"/>
                  <a:pt x="0" y="830997"/>
                </a:cubicBezTo>
                <a:cubicBezTo>
                  <a:pt x="-13735" y="661463"/>
                  <a:pt x="39378" y="601886"/>
                  <a:pt x="0" y="415499"/>
                </a:cubicBezTo>
                <a:cubicBezTo>
                  <a:pt x="-39378" y="229112"/>
                  <a:pt x="1442" y="182545"/>
                  <a:pt x="0" y="0"/>
                </a:cubicBezTo>
                <a:close/>
              </a:path>
            </a:pathLst>
          </a:custGeom>
          <a:ln>
            <a:solidFill>
              <a:srgbClr val="0070C0"/>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wrap="square">
            <a:spAutoFit/>
          </a:bodyPr>
          <a:lstStyle/>
          <a:p>
            <a:pPr algn="just"/>
            <a:r>
              <a:rPr lang="es-CL" sz="1600">
                <a:latin typeface="Century Gothic" panose="020B0502020202020204" pitchFamily="34" charset="0"/>
              </a:rPr>
              <a:t>Tenemos que recorrer de 1 a n (no sabemos el fin y debemos mostrar el menú por lo menos una vez)</a:t>
            </a:r>
            <a:endParaRPr lang="es-ES_tradnl" sz="1600" dirty="0">
              <a:latin typeface="Century Gothic" panose="020B0502020202020204" pitchFamily="34" charset="0"/>
            </a:endParaRPr>
          </a:p>
        </p:txBody>
      </p:sp>
      <p:sp>
        <p:nvSpPr>
          <p:cNvPr id="9" name="Rectángulo 8">
            <a:extLst>
              <a:ext uri="{FF2B5EF4-FFF2-40B4-BE49-F238E27FC236}">
                <a16:creationId xmlns:a16="http://schemas.microsoft.com/office/drawing/2014/main" id="{3E8822FB-CD6E-4F40-BBEC-283C330F4E5A}"/>
              </a:ext>
            </a:extLst>
          </p:cNvPr>
          <p:cNvSpPr/>
          <p:nvPr/>
        </p:nvSpPr>
        <p:spPr>
          <a:xfrm>
            <a:off x="397562" y="5346528"/>
            <a:ext cx="4025351" cy="584775"/>
          </a:xfrm>
          <a:custGeom>
            <a:avLst/>
            <a:gdLst>
              <a:gd name="connsiteX0" fmla="*/ 0 w 4025351"/>
              <a:gd name="connsiteY0" fmla="*/ 0 h 584775"/>
              <a:gd name="connsiteX1" fmla="*/ 534797 w 4025351"/>
              <a:gd name="connsiteY1" fmla="*/ 0 h 584775"/>
              <a:gd name="connsiteX2" fmla="*/ 989086 w 4025351"/>
              <a:gd name="connsiteY2" fmla="*/ 0 h 584775"/>
              <a:gd name="connsiteX3" fmla="*/ 1483629 w 4025351"/>
              <a:gd name="connsiteY3" fmla="*/ 0 h 584775"/>
              <a:gd name="connsiteX4" fmla="*/ 2098933 w 4025351"/>
              <a:gd name="connsiteY4" fmla="*/ 0 h 584775"/>
              <a:gd name="connsiteX5" fmla="*/ 2633730 w 4025351"/>
              <a:gd name="connsiteY5" fmla="*/ 0 h 584775"/>
              <a:gd name="connsiteX6" fmla="*/ 3128273 w 4025351"/>
              <a:gd name="connsiteY6" fmla="*/ 0 h 584775"/>
              <a:gd name="connsiteX7" fmla="*/ 4025351 w 4025351"/>
              <a:gd name="connsiteY7" fmla="*/ 0 h 584775"/>
              <a:gd name="connsiteX8" fmla="*/ 4025351 w 4025351"/>
              <a:gd name="connsiteY8" fmla="*/ 584775 h 584775"/>
              <a:gd name="connsiteX9" fmla="*/ 3450301 w 4025351"/>
              <a:gd name="connsiteY9" fmla="*/ 584775 h 584775"/>
              <a:gd name="connsiteX10" fmla="*/ 2955758 w 4025351"/>
              <a:gd name="connsiteY10" fmla="*/ 584775 h 584775"/>
              <a:gd name="connsiteX11" fmla="*/ 2300201 w 4025351"/>
              <a:gd name="connsiteY11" fmla="*/ 584775 h 584775"/>
              <a:gd name="connsiteX12" fmla="*/ 1765404 w 4025351"/>
              <a:gd name="connsiteY12" fmla="*/ 584775 h 584775"/>
              <a:gd name="connsiteX13" fmla="*/ 1311114 w 4025351"/>
              <a:gd name="connsiteY13" fmla="*/ 584775 h 584775"/>
              <a:gd name="connsiteX14" fmla="*/ 695811 w 4025351"/>
              <a:gd name="connsiteY14" fmla="*/ 584775 h 584775"/>
              <a:gd name="connsiteX15" fmla="*/ 0 w 4025351"/>
              <a:gd name="connsiteY15" fmla="*/ 584775 h 584775"/>
              <a:gd name="connsiteX16" fmla="*/ 0 w 4025351"/>
              <a:gd name="connsiteY16"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25351" h="584775" fill="none" extrusionOk="0">
                <a:moveTo>
                  <a:pt x="0" y="0"/>
                </a:moveTo>
                <a:cubicBezTo>
                  <a:pt x="193178" y="-34872"/>
                  <a:pt x="348528" y="2496"/>
                  <a:pt x="534797" y="0"/>
                </a:cubicBezTo>
                <a:cubicBezTo>
                  <a:pt x="721066" y="-2496"/>
                  <a:pt x="866213" y="53605"/>
                  <a:pt x="989086" y="0"/>
                </a:cubicBezTo>
                <a:cubicBezTo>
                  <a:pt x="1111959" y="-53605"/>
                  <a:pt x="1259631" y="39265"/>
                  <a:pt x="1483629" y="0"/>
                </a:cubicBezTo>
                <a:cubicBezTo>
                  <a:pt x="1707627" y="-39265"/>
                  <a:pt x="1805920" y="46731"/>
                  <a:pt x="2098933" y="0"/>
                </a:cubicBezTo>
                <a:cubicBezTo>
                  <a:pt x="2391946" y="-46731"/>
                  <a:pt x="2367380" y="32702"/>
                  <a:pt x="2633730" y="0"/>
                </a:cubicBezTo>
                <a:cubicBezTo>
                  <a:pt x="2900080" y="-32702"/>
                  <a:pt x="3008058" y="54897"/>
                  <a:pt x="3128273" y="0"/>
                </a:cubicBezTo>
                <a:cubicBezTo>
                  <a:pt x="3248488" y="-54897"/>
                  <a:pt x="3734578" y="15152"/>
                  <a:pt x="4025351" y="0"/>
                </a:cubicBezTo>
                <a:cubicBezTo>
                  <a:pt x="4065542" y="169641"/>
                  <a:pt x="4021574" y="406760"/>
                  <a:pt x="4025351" y="584775"/>
                </a:cubicBezTo>
                <a:cubicBezTo>
                  <a:pt x="3814670" y="648275"/>
                  <a:pt x="3600541" y="567125"/>
                  <a:pt x="3450301" y="584775"/>
                </a:cubicBezTo>
                <a:cubicBezTo>
                  <a:pt x="3300061" y="602425"/>
                  <a:pt x="3114352" y="534084"/>
                  <a:pt x="2955758" y="584775"/>
                </a:cubicBezTo>
                <a:cubicBezTo>
                  <a:pt x="2797164" y="635466"/>
                  <a:pt x="2545462" y="583223"/>
                  <a:pt x="2300201" y="584775"/>
                </a:cubicBezTo>
                <a:cubicBezTo>
                  <a:pt x="2054940" y="586327"/>
                  <a:pt x="1981958" y="555471"/>
                  <a:pt x="1765404" y="584775"/>
                </a:cubicBezTo>
                <a:cubicBezTo>
                  <a:pt x="1548850" y="614079"/>
                  <a:pt x="1450405" y="534846"/>
                  <a:pt x="1311114" y="584775"/>
                </a:cubicBezTo>
                <a:cubicBezTo>
                  <a:pt x="1171823" y="634704"/>
                  <a:pt x="847573" y="559218"/>
                  <a:pt x="695811" y="584775"/>
                </a:cubicBezTo>
                <a:cubicBezTo>
                  <a:pt x="544049" y="610332"/>
                  <a:pt x="202952" y="571697"/>
                  <a:pt x="0" y="584775"/>
                </a:cubicBezTo>
                <a:cubicBezTo>
                  <a:pt x="-63726" y="298176"/>
                  <a:pt x="62719" y="198987"/>
                  <a:pt x="0" y="0"/>
                </a:cubicBezTo>
                <a:close/>
              </a:path>
              <a:path w="4025351" h="584775" stroke="0" extrusionOk="0">
                <a:moveTo>
                  <a:pt x="0" y="0"/>
                </a:moveTo>
                <a:cubicBezTo>
                  <a:pt x="112947" y="-58437"/>
                  <a:pt x="414562" y="54787"/>
                  <a:pt x="534797" y="0"/>
                </a:cubicBezTo>
                <a:cubicBezTo>
                  <a:pt x="655032" y="-54787"/>
                  <a:pt x="772562" y="51002"/>
                  <a:pt x="989086" y="0"/>
                </a:cubicBezTo>
                <a:cubicBezTo>
                  <a:pt x="1205610" y="-51002"/>
                  <a:pt x="1364442" y="14274"/>
                  <a:pt x="1644643" y="0"/>
                </a:cubicBezTo>
                <a:cubicBezTo>
                  <a:pt x="1924844" y="-14274"/>
                  <a:pt x="1977028" y="36657"/>
                  <a:pt x="2179440" y="0"/>
                </a:cubicBezTo>
                <a:cubicBezTo>
                  <a:pt x="2381852" y="-36657"/>
                  <a:pt x="2462682" y="19764"/>
                  <a:pt x="2714237" y="0"/>
                </a:cubicBezTo>
                <a:cubicBezTo>
                  <a:pt x="2965792" y="-19764"/>
                  <a:pt x="3171308" y="47407"/>
                  <a:pt x="3369794" y="0"/>
                </a:cubicBezTo>
                <a:cubicBezTo>
                  <a:pt x="3568280" y="-47407"/>
                  <a:pt x="3861685" y="1539"/>
                  <a:pt x="4025351" y="0"/>
                </a:cubicBezTo>
                <a:cubicBezTo>
                  <a:pt x="4079156" y="188898"/>
                  <a:pt x="4013037" y="349755"/>
                  <a:pt x="4025351" y="584775"/>
                </a:cubicBezTo>
                <a:cubicBezTo>
                  <a:pt x="3895953" y="596688"/>
                  <a:pt x="3717682" y="566050"/>
                  <a:pt x="3530808" y="584775"/>
                </a:cubicBezTo>
                <a:cubicBezTo>
                  <a:pt x="3343934" y="603500"/>
                  <a:pt x="3201962" y="582229"/>
                  <a:pt x="2955758" y="584775"/>
                </a:cubicBezTo>
                <a:cubicBezTo>
                  <a:pt x="2709554" y="587321"/>
                  <a:pt x="2597051" y="516775"/>
                  <a:pt x="2380708" y="584775"/>
                </a:cubicBezTo>
                <a:cubicBezTo>
                  <a:pt x="2164365" y="652775"/>
                  <a:pt x="2052653" y="563754"/>
                  <a:pt x="1845911" y="584775"/>
                </a:cubicBezTo>
                <a:cubicBezTo>
                  <a:pt x="1639169" y="605796"/>
                  <a:pt x="1438550" y="529029"/>
                  <a:pt x="1190354" y="584775"/>
                </a:cubicBezTo>
                <a:cubicBezTo>
                  <a:pt x="942158" y="640521"/>
                  <a:pt x="669309" y="575265"/>
                  <a:pt x="534797" y="584775"/>
                </a:cubicBezTo>
                <a:cubicBezTo>
                  <a:pt x="400285" y="594285"/>
                  <a:pt x="179226" y="575441"/>
                  <a:pt x="0" y="584775"/>
                </a:cubicBezTo>
                <a:cubicBezTo>
                  <a:pt x="-37908" y="447747"/>
                  <a:pt x="53521" y="233449"/>
                  <a:pt x="0" y="0"/>
                </a:cubicBezTo>
                <a:close/>
              </a:path>
            </a:pathLst>
          </a:custGeom>
          <a:ln w="19050">
            <a:solidFill>
              <a:schemeClr val="accent6">
                <a:lumMod val="75000"/>
              </a:schemeClr>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wrap="square">
            <a:spAutoFit/>
          </a:bodyPr>
          <a:lstStyle/>
          <a:p>
            <a:pPr algn="just"/>
            <a:r>
              <a:rPr lang="es-CL" sz="1600">
                <a:latin typeface="Century Gothic" panose="020B0502020202020204" pitchFamily="34" charset="0"/>
              </a:rPr>
              <a:t>Utilizaremos la clase Scanner para leer datos por teclado</a:t>
            </a:r>
            <a:endParaRPr lang="es-ES_tradnl" sz="1600" dirty="0">
              <a:latin typeface="Century Gothic" panose="020B0502020202020204" pitchFamily="34" charset="0"/>
            </a:endParaRPr>
          </a:p>
        </p:txBody>
      </p:sp>
      <p:pic>
        <p:nvPicPr>
          <p:cNvPr id="4" name="Imagen 3">
            <a:extLst>
              <a:ext uri="{FF2B5EF4-FFF2-40B4-BE49-F238E27FC236}">
                <a16:creationId xmlns:a16="http://schemas.microsoft.com/office/drawing/2014/main" id="{A4136005-96E8-D341-9FDF-F9F00DDB7334}"/>
              </a:ext>
            </a:extLst>
          </p:cNvPr>
          <p:cNvPicPr>
            <a:picLocks noChangeAspect="1"/>
          </p:cNvPicPr>
          <p:nvPr/>
        </p:nvPicPr>
        <p:blipFill>
          <a:blip r:embed="rId3"/>
          <a:stretch>
            <a:fillRect/>
          </a:stretch>
        </p:blipFill>
        <p:spPr>
          <a:xfrm>
            <a:off x="3570553" y="2102406"/>
            <a:ext cx="1765516" cy="1093682"/>
          </a:xfrm>
          <a:prstGeom prst="rect">
            <a:avLst/>
          </a:prstGeom>
        </p:spPr>
      </p:pic>
      <p:sp>
        <p:nvSpPr>
          <p:cNvPr id="12" name="Rectángulo 11">
            <a:extLst>
              <a:ext uri="{FF2B5EF4-FFF2-40B4-BE49-F238E27FC236}">
                <a16:creationId xmlns:a16="http://schemas.microsoft.com/office/drawing/2014/main" id="{48C62C97-4940-AA45-82F2-B38CB40BAAD2}"/>
              </a:ext>
            </a:extLst>
          </p:cNvPr>
          <p:cNvSpPr/>
          <p:nvPr/>
        </p:nvSpPr>
        <p:spPr>
          <a:xfrm>
            <a:off x="321268" y="6122552"/>
            <a:ext cx="6642559" cy="830997"/>
          </a:xfrm>
          <a:prstGeom prst="rect">
            <a:avLst/>
          </a:prstGeom>
        </p:spPr>
        <p:txBody>
          <a:bodyPr wrap="square">
            <a:spAutoFit/>
          </a:bodyPr>
          <a:lstStyle/>
          <a:p>
            <a:pPr marL="12700" lvl="1" algn="just">
              <a:buClr>
                <a:srgbClr val="0070C0"/>
              </a:buClr>
            </a:pPr>
            <a:r>
              <a:rPr lang="es-CL" sz="2400">
                <a:solidFill>
                  <a:srgbClr val="222222"/>
                </a:solidFill>
                <a:latin typeface="Calibri" panose="020F0502020204030204" pitchFamily="34" charset="0"/>
                <a:cs typeface="Calibri" panose="020F0502020204030204" pitchFamily="34" charset="0"/>
              </a:rPr>
              <a:t>Entonces… ¿Qué ciclo es el adecuado?</a:t>
            </a:r>
          </a:p>
          <a:p>
            <a:pPr marL="12700" lvl="1" algn="just">
              <a:buClr>
                <a:srgbClr val="0070C0"/>
              </a:buClr>
            </a:pPr>
            <a:endParaRPr lang="es-CL" sz="2400">
              <a:solidFill>
                <a:srgbClr val="22222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51761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Sentencias de iteración</a:t>
            </a:r>
            <a:endParaRPr lang="es-ES_tradnl" noProof="0" dirty="0"/>
          </a:p>
        </p:txBody>
      </p:sp>
      <p:sp>
        <p:nvSpPr>
          <p:cNvPr id="8" name="Rectángulo 7">
            <a:extLst>
              <a:ext uri="{FF2B5EF4-FFF2-40B4-BE49-F238E27FC236}">
                <a16:creationId xmlns:a16="http://schemas.microsoft.com/office/drawing/2014/main" id="{9B64DDCA-56CD-584D-A980-79A4693D95AB}"/>
              </a:ext>
            </a:extLst>
          </p:cNvPr>
          <p:cNvSpPr/>
          <p:nvPr/>
        </p:nvSpPr>
        <p:spPr>
          <a:xfrm>
            <a:off x="397565" y="1119740"/>
            <a:ext cx="8348870" cy="830997"/>
          </a:xfrm>
          <a:prstGeom prst="rect">
            <a:avLst/>
          </a:prstGeom>
        </p:spPr>
        <p:txBody>
          <a:bodyPr wrap="square">
            <a:spAutoFit/>
          </a:bodyPr>
          <a:lstStyle/>
          <a:p>
            <a:pPr algn="just"/>
            <a:endParaRPr lang="es-CL" sz="2400">
              <a:solidFill>
                <a:srgbClr val="222222"/>
              </a:solidFill>
              <a:latin typeface="Calibri" panose="020F0502020204030204" pitchFamily="34" charset="0"/>
              <a:cs typeface="Calibri" panose="020F0502020204030204" pitchFamily="34" charset="0"/>
            </a:endParaRPr>
          </a:p>
          <a:p>
            <a:pPr algn="just"/>
            <a:endParaRPr lang="es-ES_tradnl" sz="2400" dirty="0">
              <a:solidFill>
                <a:srgbClr val="222222"/>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9FBBDCD0-4FE6-9D41-AF3D-49348557CF6F}"/>
              </a:ext>
            </a:extLst>
          </p:cNvPr>
          <p:cNvPicPr>
            <a:picLocks noChangeAspect="1"/>
          </p:cNvPicPr>
          <p:nvPr/>
        </p:nvPicPr>
        <p:blipFill>
          <a:blip r:embed="rId3"/>
          <a:stretch>
            <a:fillRect/>
          </a:stretch>
        </p:blipFill>
        <p:spPr>
          <a:xfrm>
            <a:off x="469900" y="1119530"/>
            <a:ext cx="8204200" cy="5016500"/>
          </a:xfrm>
          <a:prstGeom prst="rect">
            <a:avLst/>
          </a:prstGeom>
        </p:spPr>
      </p:pic>
    </p:spTree>
    <p:extLst>
      <p:ext uri="{BB962C8B-B14F-4D97-AF65-F5344CB8AC3E}">
        <p14:creationId xmlns:p14="http://schemas.microsoft.com/office/powerpoint/2010/main" val="4262749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Sentencias de iteración</a:t>
            </a:r>
            <a:endParaRPr lang="es-ES_tradnl" noProof="0" dirty="0"/>
          </a:p>
        </p:txBody>
      </p:sp>
      <p:sp>
        <p:nvSpPr>
          <p:cNvPr id="8" name="Rectángulo 7">
            <a:extLst>
              <a:ext uri="{FF2B5EF4-FFF2-40B4-BE49-F238E27FC236}">
                <a16:creationId xmlns:a16="http://schemas.microsoft.com/office/drawing/2014/main" id="{9B64DDCA-56CD-584D-A980-79A4693D95AB}"/>
              </a:ext>
            </a:extLst>
          </p:cNvPr>
          <p:cNvSpPr/>
          <p:nvPr/>
        </p:nvSpPr>
        <p:spPr>
          <a:xfrm>
            <a:off x="397565" y="1119740"/>
            <a:ext cx="8348870" cy="830997"/>
          </a:xfrm>
          <a:prstGeom prst="rect">
            <a:avLst/>
          </a:prstGeom>
        </p:spPr>
        <p:txBody>
          <a:bodyPr wrap="square">
            <a:spAutoFit/>
          </a:bodyPr>
          <a:lstStyle/>
          <a:p>
            <a:pPr algn="just"/>
            <a:endParaRPr lang="es-CL" sz="2400">
              <a:solidFill>
                <a:srgbClr val="222222"/>
              </a:solidFill>
              <a:latin typeface="Calibri" panose="020F0502020204030204" pitchFamily="34" charset="0"/>
              <a:cs typeface="Calibri" panose="020F0502020204030204" pitchFamily="34" charset="0"/>
            </a:endParaRPr>
          </a:p>
          <a:p>
            <a:pPr algn="just"/>
            <a:endParaRPr lang="es-ES_tradnl" sz="2400" dirty="0">
              <a:solidFill>
                <a:srgbClr val="222222"/>
              </a:solidFill>
              <a:latin typeface="Calibri" panose="020F0502020204030204" pitchFamily="34" charset="0"/>
              <a:cs typeface="Calibri" panose="020F0502020204030204" pitchFamily="34" charset="0"/>
            </a:endParaRPr>
          </a:p>
        </p:txBody>
      </p:sp>
      <p:sp>
        <p:nvSpPr>
          <p:cNvPr id="2" name="Rectángulo 1">
            <a:extLst>
              <a:ext uri="{FF2B5EF4-FFF2-40B4-BE49-F238E27FC236}">
                <a16:creationId xmlns:a16="http://schemas.microsoft.com/office/drawing/2014/main" id="{719609CF-659C-F84D-A7AD-736B6E414233}"/>
              </a:ext>
            </a:extLst>
          </p:cNvPr>
          <p:cNvSpPr/>
          <p:nvPr/>
        </p:nvSpPr>
        <p:spPr>
          <a:xfrm>
            <a:off x="816168" y="1489072"/>
            <a:ext cx="1688493" cy="461665"/>
          </a:xfrm>
          <a:prstGeom prst="rect">
            <a:avLst/>
          </a:prstGeom>
        </p:spPr>
        <p:txBody>
          <a:bodyPr wrap="square">
            <a:spAutoFit/>
          </a:bodyPr>
          <a:lstStyle/>
          <a:p>
            <a:pPr marL="12700" lvl="1" algn="just">
              <a:buClr>
                <a:srgbClr val="0070C0"/>
              </a:buClr>
            </a:pPr>
            <a:r>
              <a:rPr lang="es-CL" sz="2400" b="1">
                <a:solidFill>
                  <a:srgbClr val="222222"/>
                </a:solidFill>
                <a:latin typeface="Calibri" panose="020F0502020204030204" pitchFamily="34" charset="0"/>
                <a:cs typeface="Calibri" panose="020F0502020204030204" pitchFamily="34" charset="0"/>
              </a:rPr>
              <a:t>do - while</a:t>
            </a:r>
          </a:p>
        </p:txBody>
      </p:sp>
      <p:pic>
        <p:nvPicPr>
          <p:cNvPr id="11" name="Gráfico 10" descr="Manos aplaudiendo">
            <a:extLst>
              <a:ext uri="{FF2B5EF4-FFF2-40B4-BE49-F238E27FC236}">
                <a16:creationId xmlns:a16="http://schemas.microsoft.com/office/drawing/2014/main" id="{1B70D664-17CE-C449-AF22-802903731C64}"/>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459431" y="1130352"/>
            <a:ext cx="914400" cy="914400"/>
          </a:xfrm>
          <a:prstGeom prst="rect">
            <a:avLst/>
          </a:prstGeom>
        </p:spPr>
      </p:pic>
      <p:sp>
        <p:nvSpPr>
          <p:cNvPr id="15" name="Rectángulo 14">
            <a:extLst>
              <a:ext uri="{FF2B5EF4-FFF2-40B4-BE49-F238E27FC236}">
                <a16:creationId xmlns:a16="http://schemas.microsoft.com/office/drawing/2014/main" id="{AA013414-4E74-0444-B2F8-E8FFEADA84AC}"/>
              </a:ext>
            </a:extLst>
          </p:cNvPr>
          <p:cNvSpPr/>
          <p:nvPr/>
        </p:nvSpPr>
        <p:spPr>
          <a:xfrm>
            <a:off x="1061878" y="2180409"/>
            <a:ext cx="880718" cy="475047"/>
          </a:xfrm>
          <a:custGeom>
            <a:avLst/>
            <a:gdLst>
              <a:gd name="connsiteX0" fmla="*/ 0 w 880718"/>
              <a:gd name="connsiteY0" fmla="*/ 0 h 475047"/>
              <a:gd name="connsiteX1" fmla="*/ 457973 w 880718"/>
              <a:gd name="connsiteY1" fmla="*/ 0 h 475047"/>
              <a:gd name="connsiteX2" fmla="*/ 880718 w 880718"/>
              <a:gd name="connsiteY2" fmla="*/ 0 h 475047"/>
              <a:gd name="connsiteX3" fmla="*/ 880718 w 880718"/>
              <a:gd name="connsiteY3" fmla="*/ 475047 h 475047"/>
              <a:gd name="connsiteX4" fmla="*/ 449166 w 880718"/>
              <a:gd name="connsiteY4" fmla="*/ 475047 h 475047"/>
              <a:gd name="connsiteX5" fmla="*/ 0 w 880718"/>
              <a:gd name="connsiteY5" fmla="*/ 475047 h 475047"/>
              <a:gd name="connsiteX6" fmla="*/ 0 w 880718"/>
              <a:gd name="connsiteY6" fmla="*/ 0 h 47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718" h="475047" fill="none" extrusionOk="0">
                <a:moveTo>
                  <a:pt x="0" y="0"/>
                </a:moveTo>
                <a:cubicBezTo>
                  <a:pt x="100122" y="-2748"/>
                  <a:pt x="256765" y="21780"/>
                  <a:pt x="457973" y="0"/>
                </a:cubicBezTo>
                <a:cubicBezTo>
                  <a:pt x="659181" y="-21780"/>
                  <a:pt x="686598" y="1693"/>
                  <a:pt x="880718" y="0"/>
                </a:cubicBezTo>
                <a:cubicBezTo>
                  <a:pt x="902215" y="171826"/>
                  <a:pt x="892367" y="271257"/>
                  <a:pt x="880718" y="475047"/>
                </a:cubicBezTo>
                <a:cubicBezTo>
                  <a:pt x="769943" y="460471"/>
                  <a:pt x="553549" y="461440"/>
                  <a:pt x="449166" y="475047"/>
                </a:cubicBezTo>
                <a:cubicBezTo>
                  <a:pt x="344783" y="488654"/>
                  <a:pt x="212883" y="489575"/>
                  <a:pt x="0" y="475047"/>
                </a:cubicBezTo>
                <a:cubicBezTo>
                  <a:pt x="-1801" y="306044"/>
                  <a:pt x="-1015" y="168808"/>
                  <a:pt x="0" y="0"/>
                </a:cubicBezTo>
                <a:close/>
              </a:path>
              <a:path w="880718" h="475047" stroke="0" extrusionOk="0">
                <a:moveTo>
                  <a:pt x="0" y="0"/>
                </a:moveTo>
                <a:cubicBezTo>
                  <a:pt x="165331" y="5216"/>
                  <a:pt x="229288" y="-9965"/>
                  <a:pt x="431552" y="0"/>
                </a:cubicBezTo>
                <a:cubicBezTo>
                  <a:pt x="633816" y="9965"/>
                  <a:pt x="783926" y="-16513"/>
                  <a:pt x="880718" y="0"/>
                </a:cubicBezTo>
                <a:cubicBezTo>
                  <a:pt x="867435" y="198235"/>
                  <a:pt x="861008" y="274714"/>
                  <a:pt x="880718" y="475047"/>
                </a:cubicBezTo>
                <a:cubicBezTo>
                  <a:pt x="720993" y="488210"/>
                  <a:pt x="544068" y="458580"/>
                  <a:pt x="440359" y="475047"/>
                </a:cubicBezTo>
                <a:cubicBezTo>
                  <a:pt x="336650" y="491514"/>
                  <a:pt x="193781" y="494231"/>
                  <a:pt x="0" y="475047"/>
                </a:cubicBezTo>
                <a:cubicBezTo>
                  <a:pt x="4185" y="288235"/>
                  <a:pt x="10794" y="202263"/>
                  <a:pt x="0" y="0"/>
                </a:cubicBezTo>
                <a:close/>
              </a:path>
            </a:pathLst>
          </a:custGeom>
          <a:ln w="31750" cmpd="tri">
            <a:solidFill>
              <a:srgbClr val="92D050"/>
            </a:solidFill>
            <a:extLst>
              <a:ext uri="{C807C97D-BFC1-408E-A445-0C87EB9F89A2}">
                <ask:lineSketchStyleProps xmlns:ask="http://schemas.microsoft.com/office/drawing/2018/sketchyshapes" xmlns="" sd="1219033472">
                  <a:prstGeom prst="rect">
                    <a:avLst/>
                  </a:prstGeom>
                  <ask:type>
                    <ask:lineSketchFreehand/>
                  </ask:type>
                </ask:lineSketchStyleProps>
              </a:ext>
            </a:extLst>
          </a:ln>
        </p:spPr>
        <p:txBody>
          <a:bodyPr wrap="square">
            <a:spAutoFit/>
          </a:bodyPr>
          <a:lstStyle/>
          <a:p>
            <a:pPr marL="12700" lvl="1" algn="ctr">
              <a:buClr>
                <a:srgbClr val="0070C0"/>
              </a:buClr>
            </a:pPr>
            <a:r>
              <a:rPr lang="es-CL" sz="2400">
                <a:solidFill>
                  <a:srgbClr val="222222"/>
                </a:solidFill>
                <a:latin typeface="Calibri" panose="020F0502020204030204" pitchFamily="34" charset="0"/>
                <a:cs typeface="Calibri" panose="020F0502020204030204" pitchFamily="34" charset="0"/>
              </a:rPr>
              <a:t>1 a n</a:t>
            </a:r>
          </a:p>
        </p:txBody>
      </p:sp>
      <p:pic>
        <p:nvPicPr>
          <p:cNvPr id="4" name="Imagen 3">
            <a:extLst>
              <a:ext uri="{FF2B5EF4-FFF2-40B4-BE49-F238E27FC236}">
                <a16:creationId xmlns:a16="http://schemas.microsoft.com/office/drawing/2014/main" id="{B2E1845D-20B2-DA4E-95CE-7746BF120C85}"/>
              </a:ext>
            </a:extLst>
          </p:cNvPr>
          <p:cNvPicPr>
            <a:picLocks noChangeAspect="1"/>
          </p:cNvPicPr>
          <p:nvPr/>
        </p:nvPicPr>
        <p:blipFill>
          <a:blip r:embed="rId5"/>
          <a:stretch>
            <a:fillRect/>
          </a:stretch>
        </p:blipFill>
        <p:spPr>
          <a:xfrm>
            <a:off x="3431350" y="1430346"/>
            <a:ext cx="4677641" cy="5305676"/>
          </a:xfrm>
          <a:prstGeom prst="rect">
            <a:avLst/>
          </a:prstGeom>
          <a:ln>
            <a:noFill/>
          </a:ln>
        </p:spPr>
      </p:pic>
      <p:sp>
        <p:nvSpPr>
          <p:cNvPr id="9" name="Llamada rectangular redondeada 8">
            <a:extLst>
              <a:ext uri="{FF2B5EF4-FFF2-40B4-BE49-F238E27FC236}">
                <a16:creationId xmlns:a16="http://schemas.microsoft.com/office/drawing/2014/main" id="{3F309CCE-DD33-4242-88C1-90C91C21A47E}"/>
              </a:ext>
            </a:extLst>
          </p:cNvPr>
          <p:cNvSpPr/>
          <p:nvPr/>
        </p:nvSpPr>
        <p:spPr>
          <a:xfrm>
            <a:off x="3458619" y="1463407"/>
            <a:ext cx="3087955" cy="206366"/>
          </a:xfrm>
          <a:prstGeom prst="wedgeRoundRectCallout">
            <a:avLst>
              <a:gd name="adj1" fmla="val 86715"/>
              <a:gd name="adj2" fmla="val 11958"/>
              <a:gd name="adj3" fmla="val 16667"/>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dirty="0"/>
          </a:p>
        </p:txBody>
      </p:sp>
      <p:sp>
        <p:nvSpPr>
          <p:cNvPr id="10" name="Rectángulo 9">
            <a:extLst>
              <a:ext uri="{FF2B5EF4-FFF2-40B4-BE49-F238E27FC236}">
                <a16:creationId xmlns:a16="http://schemas.microsoft.com/office/drawing/2014/main" id="{749640DD-A714-0844-827E-DD9F4A5FD394}"/>
              </a:ext>
            </a:extLst>
          </p:cNvPr>
          <p:cNvSpPr/>
          <p:nvPr/>
        </p:nvSpPr>
        <p:spPr>
          <a:xfrm>
            <a:off x="7632238" y="1067680"/>
            <a:ext cx="534272" cy="923330"/>
          </a:xfrm>
          <a:prstGeom prst="rect">
            <a:avLst/>
          </a:prstGeom>
          <a:noFill/>
        </p:spPr>
        <p:txBody>
          <a:bodyPr wrap="square" lIns="91440" tIns="45720" rIns="91440" bIns="45720">
            <a:spAutoFit/>
          </a:bodyPr>
          <a:lstStyle/>
          <a:p>
            <a:pPr algn="ctr"/>
            <a:r>
              <a:rPr lang="es-ES" sz="5400" b="1" dirty="0">
                <a:ln w="22225">
                  <a:solidFill>
                    <a:schemeClr val="accent2"/>
                  </a:solidFill>
                  <a:prstDash val="solid"/>
                </a:ln>
                <a:solidFill>
                  <a:schemeClr val="accent2">
                    <a:lumMod val="40000"/>
                    <a:lumOff val="60000"/>
                  </a:schemeClr>
                </a:solidFill>
              </a:rPr>
              <a:t>2</a:t>
            </a:r>
            <a:endParaRPr lang="es-ES" sz="5400" b="1" cap="none" spc="0" dirty="0">
              <a:ln w="22225">
                <a:solidFill>
                  <a:schemeClr val="accent2"/>
                </a:solidFill>
                <a:prstDash val="solid"/>
              </a:ln>
              <a:solidFill>
                <a:schemeClr val="accent2">
                  <a:lumMod val="40000"/>
                  <a:lumOff val="60000"/>
                </a:schemeClr>
              </a:solidFill>
              <a:effectLst/>
            </a:endParaRPr>
          </a:p>
        </p:txBody>
      </p:sp>
      <p:sp>
        <p:nvSpPr>
          <p:cNvPr id="12" name="Llamada rectangular redondeada 11">
            <a:extLst>
              <a:ext uri="{FF2B5EF4-FFF2-40B4-BE49-F238E27FC236}">
                <a16:creationId xmlns:a16="http://schemas.microsoft.com/office/drawing/2014/main" id="{D228290B-8B0E-B645-A46A-C131C67B1E90}"/>
              </a:ext>
            </a:extLst>
          </p:cNvPr>
          <p:cNvSpPr/>
          <p:nvPr/>
        </p:nvSpPr>
        <p:spPr>
          <a:xfrm>
            <a:off x="3599892" y="3614531"/>
            <a:ext cx="1944216" cy="347870"/>
          </a:xfrm>
          <a:prstGeom prst="wedgeRoundRectCallout">
            <a:avLst>
              <a:gd name="adj1" fmla="val 86715"/>
              <a:gd name="adj2" fmla="val 11958"/>
              <a:gd name="adj3" fmla="val 16667"/>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dirty="0"/>
          </a:p>
        </p:txBody>
      </p:sp>
      <p:sp>
        <p:nvSpPr>
          <p:cNvPr id="13" name="Rectángulo 12">
            <a:extLst>
              <a:ext uri="{FF2B5EF4-FFF2-40B4-BE49-F238E27FC236}">
                <a16:creationId xmlns:a16="http://schemas.microsoft.com/office/drawing/2014/main" id="{27B5A9DE-80DE-664E-AD96-36C6AEB76F02}"/>
              </a:ext>
            </a:extLst>
          </p:cNvPr>
          <p:cNvSpPr/>
          <p:nvPr/>
        </p:nvSpPr>
        <p:spPr>
          <a:xfrm>
            <a:off x="6181644" y="3353305"/>
            <a:ext cx="535723" cy="923330"/>
          </a:xfrm>
          <a:prstGeom prst="rect">
            <a:avLst/>
          </a:prstGeom>
          <a:noFill/>
        </p:spPr>
        <p:txBody>
          <a:bodyPr wrap="none" lIns="91440" tIns="45720" rIns="91440" bIns="45720">
            <a:spAutoFit/>
          </a:bodyPr>
          <a:lstStyle/>
          <a:p>
            <a:pPr algn="ctr"/>
            <a:r>
              <a:rPr lang="es-ES" sz="5400" b="1" cap="none" spc="0" dirty="0">
                <a:ln w="22225">
                  <a:solidFill>
                    <a:schemeClr val="accent2"/>
                  </a:solidFill>
                  <a:prstDash val="solid"/>
                </a:ln>
                <a:solidFill>
                  <a:schemeClr val="accent2">
                    <a:lumMod val="40000"/>
                    <a:lumOff val="60000"/>
                  </a:schemeClr>
                </a:solidFill>
                <a:effectLst/>
              </a:rPr>
              <a:t>3</a:t>
            </a:r>
          </a:p>
        </p:txBody>
      </p:sp>
      <p:pic>
        <p:nvPicPr>
          <p:cNvPr id="5" name="Imagen 4">
            <a:extLst>
              <a:ext uri="{FF2B5EF4-FFF2-40B4-BE49-F238E27FC236}">
                <a16:creationId xmlns:a16="http://schemas.microsoft.com/office/drawing/2014/main" id="{BE4CA1C7-8FCD-D645-B4AF-791C571F6B78}"/>
              </a:ext>
            </a:extLst>
          </p:cNvPr>
          <p:cNvPicPr>
            <a:picLocks noChangeAspect="1"/>
          </p:cNvPicPr>
          <p:nvPr/>
        </p:nvPicPr>
        <p:blipFill>
          <a:blip r:embed="rId6"/>
          <a:stretch>
            <a:fillRect/>
          </a:stretch>
        </p:blipFill>
        <p:spPr>
          <a:xfrm>
            <a:off x="3458619" y="1105118"/>
            <a:ext cx="1709729" cy="284955"/>
          </a:xfrm>
          <a:prstGeom prst="rect">
            <a:avLst/>
          </a:prstGeom>
        </p:spPr>
      </p:pic>
      <p:sp>
        <p:nvSpPr>
          <p:cNvPr id="14" name="Llamada rectangular redondeada 13">
            <a:extLst>
              <a:ext uri="{FF2B5EF4-FFF2-40B4-BE49-F238E27FC236}">
                <a16:creationId xmlns:a16="http://schemas.microsoft.com/office/drawing/2014/main" id="{A251B649-8D5F-BB43-A19E-D32743396392}"/>
              </a:ext>
            </a:extLst>
          </p:cNvPr>
          <p:cNvSpPr/>
          <p:nvPr/>
        </p:nvSpPr>
        <p:spPr>
          <a:xfrm>
            <a:off x="3458619" y="1105118"/>
            <a:ext cx="1794517" cy="206366"/>
          </a:xfrm>
          <a:prstGeom prst="wedgeRoundRectCallout">
            <a:avLst>
              <a:gd name="adj1" fmla="val 86715"/>
              <a:gd name="adj2" fmla="val 11958"/>
              <a:gd name="adj3" fmla="val 16667"/>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dirty="0"/>
          </a:p>
        </p:txBody>
      </p:sp>
      <p:sp>
        <p:nvSpPr>
          <p:cNvPr id="16" name="Rectángulo 15">
            <a:extLst>
              <a:ext uri="{FF2B5EF4-FFF2-40B4-BE49-F238E27FC236}">
                <a16:creationId xmlns:a16="http://schemas.microsoft.com/office/drawing/2014/main" id="{AA6DBBCE-F297-3448-9A54-5FF38B0E3C76}"/>
              </a:ext>
            </a:extLst>
          </p:cNvPr>
          <p:cNvSpPr/>
          <p:nvPr/>
        </p:nvSpPr>
        <p:spPr>
          <a:xfrm>
            <a:off x="5827142" y="668687"/>
            <a:ext cx="534272" cy="923330"/>
          </a:xfrm>
          <a:prstGeom prst="rect">
            <a:avLst/>
          </a:prstGeom>
          <a:noFill/>
        </p:spPr>
        <p:txBody>
          <a:bodyPr wrap="square" lIns="91440" tIns="45720" rIns="91440" bIns="45720">
            <a:spAutoFit/>
          </a:bodyPr>
          <a:lstStyle/>
          <a:p>
            <a:pPr algn="ctr"/>
            <a:r>
              <a:rPr lang="es-ES" sz="5400" b="1" cap="none" spc="0" dirty="0">
                <a:ln w="22225">
                  <a:solidFill>
                    <a:schemeClr val="accent2"/>
                  </a:solidFill>
                  <a:prstDash val="solid"/>
                </a:ln>
                <a:solidFill>
                  <a:schemeClr val="accent2">
                    <a:lumMod val="40000"/>
                    <a:lumOff val="60000"/>
                  </a:schemeClr>
                </a:solidFill>
                <a:effectLst/>
              </a:rPr>
              <a:t>1</a:t>
            </a:r>
          </a:p>
        </p:txBody>
      </p:sp>
      <p:sp>
        <p:nvSpPr>
          <p:cNvPr id="17" name="Rectángulo 16">
            <a:extLst>
              <a:ext uri="{FF2B5EF4-FFF2-40B4-BE49-F238E27FC236}">
                <a16:creationId xmlns:a16="http://schemas.microsoft.com/office/drawing/2014/main" id="{A66A7794-8700-BD4E-86BD-68E628380A66}"/>
              </a:ext>
            </a:extLst>
          </p:cNvPr>
          <p:cNvSpPr/>
          <p:nvPr/>
        </p:nvSpPr>
        <p:spPr>
          <a:xfrm>
            <a:off x="5537472" y="6442570"/>
            <a:ext cx="2520280" cy="369332"/>
          </a:xfrm>
          <a:prstGeom prst="rect">
            <a:avLst/>
          </a:prstGeom>
          <a:noFill/>
        </p:spPr>
        <p:txBody>
          <a:bodyPr wrap="square" lIns="91440" tIns="45720" rIns="91440" bIns="45720">
            <a:spAutoFit/>
            <a:scene3d>
              <a:camera prst="orthographicFront"/>
              <a:lightRig rig="harsh" dir="t"/>
            </a:scene3d>
            <a:sp3d prstMaterial="matte">
              <a:contourClr>
                <a:schemeClr val="bg1">
                  <a:lumMod val="65000"/>
                </a:schemeClr>
              </a:contourClr>
            </a:sp3d>
          </a:bodyPr>
          <a:lstStyle/>
          <a:p>
            <a:pPr algn="ctr"/>
            <a:r>
              <a:rPr lang="es-ES" sz="1800" b="1" dirty="0">
                <a:ln/>
                <a:solidFill>
                  <a:schemeClr val="accent2">
                    <a:lumMod val="75000"/>
                  </a:schemeClr>
                </a:solidFill>
                <a:effectLst>
                  <a:outerShdw blurRad="38100" dist="38100" dir="2700000" algn="tl">
                    <a:srgbClr val="000000">
                      <a:alpha val="43137"/>
                    </a:srgbClr>
                  </a:outerShdw>
                </a:effectLst>
                <a:latin typeface="Century Gothic" panose="020B0502020202020204" pitchFamily="34" charset="0"/>
              </a:rPr>
              <a:t>c</a:t>
            </a:r>
            <a:r>
              <a:rPr lang="es-ES" sz="1800" b="1" cap="none" spc="0" dirty="0">
                <a:ln/>
                <a:solidFill>
                  <a:schemeClr val="accent2">
                    <a:lumMod val="75000"/>
                  </a:schemeClr>
                </a:solidFill>
                <a:effectLst>
                  <a:outerShdw blurRad="38100" dist="38100" dir="2700000" algn="tl">
                    <a:srgbClr val="000000">
                      <a:alpha val="43137"/>
                    </a:srgbClr>
                  </a:outerShdw>
                </a:effectLst>
                <a:latin typeface="Century Gothic" panose="020B0502020202020204" pitchFamily="34" charset="0"/>
              </a:rPr>
              <a:t>ondición al final</a:t>
            </a:r>
          </a:p>
        </p:txBody>
      </p:sp>
      <p:sp>
        <p:nvSpPr>
          <p:cNvPr id="18" name="Llamada rectangular redondeada 17">
            <a:extLst>
              <a:ext uri="{FF2B5EF4-FFF2-40B4-BE49-F238E27FC236}">
                <a16:creationId xmlns:a16="http://schemas.microsoft.com/office/drawing/2014/main" id="{9FCDACD8-0B24-E143-87EA-6F7728A10481}"/>
              </a:ext>
            </a:extLst>
          </p:cNvPr>
          <p:cNvSpPr/>
          <p:nvPr/>
        </p:nvSpPr>
        <p:spPr>
          <a:xfrm>
            <a:off x="3613145" y="6518450"/>
            <a:ext cx="1555204" cy="217572"/>
          </a:xfrm>
          <a:prstGeom prst="wedgeRoundRectCallout">
            <a:avLst>
              <a:gd name="adj1" fmla="val 86715"/>
              <a:gd name="adj2" fmla="val 11958"/>
              <a:gd name="adj3" fmla="val 16667"/>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204842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dirty="0"/>
              <a:t>Sentencias de iteración</a:t>
            </a:r>
            <a:endParaRPr lang="es-ES_tradnl" noProof="0" dirty="0"/>
          </a:p>
        </p:txBody>
      </p:sp>
      <p:sp>
        <p:nvSpPr>
          <p:cNvPr id="8" name="Rectángulo 7">
            <a:extLst>
              <a:ext uri="{FF2B5EF4-FFF2-40B4-BE49-F238E27FC236}">
                <a16:creationId xmlns:a16="http://schemas.microsoft.com/office/drawing/2014/main" id="{9B64DDCA-56CD-584D-A980-79A4693D95AB}"/>
              </a:ext>
            </a:extLst>
          </p:cNvPr>
          <p:cNvSpPr/>
          <p:nvPr/>
        </p:nvSpPr>
        <p:spPr>
          <a:xfrm>
            <a:off x="397565" y="1119740"/>
            <a:ext cx="8348870" cy="830997"/>
          </a:xfrm>
          <a:prstGeom prst="rect">
            <a:avLst/>
          </a:prstGeom>
        </p:spPr>
        <p:txBody>
          <a:bodyPr wrap="square">
            <a:spAutoFit/>
          </a:bodyPr>
          <a:lstStyle/>
          <a:p>
            <a:pPr algn="just"/>
            <a:endParaRPr lang="es-CL" sz="2400">
              <a:solidFill>
                <a:srgbClr val="222222"/>
              </a:solidFill>
              <a:latin typeface="Calibri" panose="020F0502020204030204" pitchFamily="34" charset="0"/>
              <a:cs typeface="Calibri" panose="020F0502020204030204" pitchFamily="34" charset="0"/>
            </a:endParaRPr>
          </a:p>
          <a:p>
            <a:pPr algn="just"/>
            <a:endParaRPr lang="es-ES_tradnl" sz="2400" dirty="0">
              <a:solidFill>
                <a:srgbClr val="222222"/>
              </a:solidFill>
              <a:latin typeface="Calibri" panose="020F0502020204030204" pitchFamily="34" charset="0"/>
              <a:cs typeface="Calibri" panose="020F0502020204030204" pitchFamily="34" charset="0"/>
            </a:endParaRPr>
          </a:p>
        </p:txBody>
      </p:sp>
      <p:sp>
        <p:nvSpPr>
          <p:cNvPr id="2" name="Rectángulo 1">
            <a:extLst>
              <a:ext uri="{FF2B5EF4-FFF2-40B4-BE49-F238E27FC236}">
                <a16:creationId xmlns:a16="http://schemas.microsoft.com/office/drawing/2014/main" id="{719609CF-659C-F84D-A7AD-736B6E414233}"/>
              </a:ext>
            </a:extLst>
          </p:cNvPr>
          <p:cNvSpPr/>
          <p:nvPr/>
        </p:nvSpPr>
        <p:spPr>
          <a:xfrm>
            <a:off x="397564" y="1142383"/>
            <a:ext cx="8348869" cy="2954655"/>
          </a:xfrm>
          <a:prstGeom prst="rect">
            <a:avLst/>
          </a:prstGeom>
        </p:spPr>
        <p:txBody>
          <a:bodyPr wrap="square">
            <a:spAutoFit/>
          </a:bodyPr>
          <a:lstStyle/>
          <a:p>
            <a:pPr marL="12700" lvl="1" algn="just">
              <a:buClr>
                <a:srgbClr val="0070C0"/>
              </a:buClr>
            </a:pPr>
            <a:r>
              <a:rPr lang="es-CL" sz="2400" b="1" dirty="0">
                <a:solidFill>
                  <a:srgbClr val="0070C0"/>
                </a:solidFill>
                <a:latin typeface="Calibri" panose="020F0502020204030204" pitchFamily="34" charset="0"/>
                <a:cs typeface="Calibri" panose="020F0502020204030204" pitchFamily="34" charset="0"/>
              </a:rPr>
              <a:t>3</a:t>
            </a:r>
            <a:r>
              <a:rPr lang="es-CL" sz="2400" dirty="0">
                <a:solidFill>
                  <a:srgbClr val="222222"/>
                </a:solidFill>
                <a:latin typeface="Calibri" panose="020F0502020204030204" pitchFamily="34" charset="0"/>
                <a:cs typeface="Calibri" panose="020F0502020204030204" pitchFamily="34" charset="0"/>
              </a:rPr>
              <a:t> En una fiesta de año nuevo, que incluye cena y fiesta se quiere determinar cuántos hombres, mujeres y niños asistirán, para comprar el cotillón. Las entradas al evento se compran antes con preventa y el valor de las entradas son:</a:t>
            </a:r>
          </a:p>
          <a:p>
            <a:pPr marL="12700" lvl="1" algn="just">
              <a:buClr>
                <a:srgbClr val="0070C0"/>
              </a:buClr>
            </a:pPr>
            <a:endParaRPr lang="es-CL" sz="1200" dirty="0">
              <a:solidFill>
                <a:srgbClr val="222222"/>
              </a:solidFill>
              <a:latin typeface="Calibri" panose="020F0502020204030204" pitchFamily="34" charset="0"/>
              <a:cs typeface="Calibri" panose="020F0502020204030204" pitchFamily="34" charset="0"/>
            </a:endParaRPr>
          </a:p>
          <a:p>
            <a:pPr marL="1200150" lvl="3" indent="-342900">
              <a:buNone/>
            </a:pPr>
            <a:r>
              <a:rPr lang="es-ES" sz="1800" dirty="0">
                <a:latin typeface="Century Gothic" panose="020B0502020202020204" pitchFamily="34" charset="0"/>
              </a:rPr>
              <a:t>	 adultos           	</a:t>
            </a:r>
            <a:r>
              <a:rPr lang="es-ES" sz="1800" dirty="0">
                <a:latin typeface="Century Gothic" panose="020B0502020202020204" pitchFamily="34" charset="0"/>
                <a:sym typeface="Wingdings" panose="05000000000000000000" pitchFamily="2" charset="2"/>
              </a:rPr>
              <a:t> </a:t>
            </a:r>
            <a:r>
              <a:rPr lang="es-ES" sz="1800" dirty="0">
                <a:latin typeface="Century Gothic" panose="020B0502020202020204" pitchFamily="34" charset="0"/>
              </a:rPr>
              <a:t>$80.000          </a:t>
            </a:r>
          </a:p>
          <a:p>
            <a:pPr marL="1200150" lvl="3" indent="-342900">
              <a:buNone/>
            </a:pPr>
            <a:r>
              <a:rPr lang="es-ES" sz="1800" dirty="0">
                <a:latin typeface="Century Gothic" panose="020B0502020202020204" pitchFamily="34" charset="0"/>
              </a:rPr>
              <a:t> 	 niños   		</a:t>
            </a:r>
            <a:r>
              <a:rPr lang="es-ES" sz="1800" dirty="0">
                <a:latin typeface="Century Gothic" panose="020B0502020202020204" pitchFamily="34" charset="0"/>
                <a:sym typeface="Wingdings" panose="05000000000000000000" pitchFamily="2" charset="2"/>
              </a:rPr>
              <a:t></a:t>
            </a:r>
            <a:r>
              <a:rPr lang="es-ES" sz="1800" dirty="0">
                <a:latin typeface="Century Gothic" panose="020B0502020202020204" pitchFamily="34" charset="0"/>
              </a:rPr>
              <a:t> $50.000   (hasta los 12 años)        </a:t>
            </a:r>
          </a:p>
          <a:p>
            <a:pPr marL="1200150" lvl="3" indent="-342900">
              <a:buNone/>
            </a:pPr>
            <a:r>
              <a:rPr lang="es-ES" sz="1800" dirty="0">
                <a:latin typeface="Century Gothic" panose="020B0502020202020204" pitchFamily="34" charset="0"/>
              </a:rPr>
              <a:t>	</a:t>
            </a:r>
            <a:endParaRPr lang="es-CL" sz="2400" dirty="0">
              <a:solidFill>
                <a:srgbClr val="222222"/>
              </a:solidFill>
              <a:latin typeface="Calibri" panose="020F0502020204030204" pitchFamily="34" charset="0"/>
              <a:cs typeface="Calibri" panose="020F0502020204030204" pitchFamily="34" charset="0"/>
            </a:endParaRPr>
          </a:p>
          <a:p>
            <a:pPr algn="just"/>
            <a:endParaRPr lang="es-ES_tradnl" sz="2400" dirty="0">
              <a:solidFill>
                <a:srgbClr val="222222"/>
              </a:solidFill>
              <a:latin typeface="Calibri" panose="020F0502020204030204" pitchFamily="34" charset="0"/>
              <a:cs typeface="Calibri" panose="020F0502020204030204" pitchFamily="34" charset="0"/>
            </a:endParaRPr>
          </a:p>
        </p:txBody>
      </p:sp>
      <p:sp>
        <p:nvSpPr>
          <p:cNvPr id="12" name="Rectángulo 11">
            <a:extLst>
              <a:ext uri="{FF2B5EF4-FFF2-40B4-BE49-F238E27FC236}">
                <a16:creationId xmlns:a16="http://schemas.microsoft.com/office/drawing/2014/main" id="{48C62C97-4940-AA45-82F2-B38CB40BAAD2}"/>
              </a:ext>
            </a:extLst>
          </p:cNvPr>
          <p:cNvSpPr/>
          <p:nvPr/>
        </p:nvSpPr>
        <p:spPr>
          <a:xfrm>
            <a:off x="321268" y="6202064"/>
            <a:ext cx="6642559" cy="830997"/>
          </a:xfrm>
          <a:prstGeom prst="rect">
            <a:avLst/>
          </a:prstGeom>
        </p:spPr>
        <p:txBody>
          <a:bodyPr wrap="square">
            <a:spAutoFit/>
          </a:bodyPr>
          <a:lstStyle/>
          <a:p>
            <a:pPr marL="12700" lvl="1" algn="just">
              <a:buClr>
                <a:srgbClr val="0070C0"/>
              </a:buClr>
            </a:pPr>
            <a:r>
              <a:rPr lang="es-CL" sz="2400">
                <a:solidFill>
                  <a:srgbClr val="222222"/>
                </a:solidFill>
                <a:latin typeface="Calibri" panose="020F0502020204030204" pitchFamily="34" charset="0"/>
                <a:cs typeface="Calibri" panose="020F0502020204030204" pitchFamily="34" charset="0"/>
              </a:rPr>
              <a:t>Entonces… ¿Qué ciclo es el adecuado?</a:t>
            </a:r>
          </a:p>
          <a:p>
            <a:pPr marL="12700" lvl="1" algn="just">
              <a:buClr>
                <a:srgbClr val="0070C0"/>
              </a:buClr>
            </a:pPr>
            <a:endParaRPr lang="es-CL" sz="2400">
              <a:solidFill>
                <a:srgbClr val="222222"/>
              </a:solidFill>
              <a:latin typeface="Calibri" panose="020F0502020204030204" pitchFamily="34" charset="0"/>
              <a:cs typeface="Calibri" panose="020F0502020204030204" pitchFamily="34" charset="0"/>
            </a:endParaRPr>
          </a:p>
        </p:txBody>
      </p:sp>
      <p:sp>
        <p:nvSpPr>
          <p:cNvPr id="10" name="Rectángulo 9">
            <a:extLst>
              <a:ext uri="{FF2B5EF4-FFF2-40B4-BE49-F238E27FC236}">
                <a16:creationId xmlns:a16="http://schemas.microsoft.com/office/drawing/2014/main" id="{C375EAAF-B6BC-0C4A-BA5D-FB293709BE4B}"/>
              </a:ext>
            </a:extLst>
          </p:cNvPr>
          <p:cNvSpPr/>
          <p:nvPr/>
        </p:nvSpPr>
        <p:spPr>
          <a:xfrm>
            <a:off x="1459443" y="4429211"/>
            <a:ext cx="6544866" cy="830997"/>
          </a:xfrm>
          <a:custGeom>
            <a:avLst/>
            <a:gdLst>
              <a:gd name="connsiteX0" fmla="*/ 0 w 6544866"/>
              <a:gd name="connsiteY0" fmla="*/ 0 h 830997"/>
              <a:gd name="connsiteX1" fmla="*/ 660436 w 6544866"/>
              <a:gd name="connsiteY1" fmla="*/ 0 h 830997"/>
              <a:gd name="connsiteX2" fmla="*/ 1059078 w 6544866"/>
              <a:gd name="connsiteY2" fmla="*/ 0 h 830997"/>
              <a:gd name="connsiteX3" fmla="*/ 1588617 w 6544866"/>
              <a:gd name="connsiteY3" fmla="*/ 0 h 830997"/>
              <a:gd name="connsiteX4" fmla="*/ 2314503 w 6544866"/>
              <a:gd name="connsiteY4" fmla="*/ 0 h 830997"/>
              <a:gd name="connsiteX5" fmla="*/ 2909490 w 6544866"/>
              <a:gd name="connsiteY5" fmla="*/ 0 h 830997"/>
              <a:gd name="connsiteX6" fmla="*/ 3569927 w 6544866"/>
              <a:gd name="connsiteY6" fmla="*/ 0 h 830997"/>
              <a:gd name="connsiteX7" fmla="*/ 4099466 w 6544866"/>
              <a:gd name="connsiteY7" fmla="*/ 0 h 830997"/>
              <a:gd name="connsiteX8" fmla="*/ 4694454 w 6544866"/>
              <a:gd name="connsiteY8" fmla="*/ 0 h 830997"/>
              <a:gd name="connsiteX9" fmla="*/ 5420339 w 6544866"/>
              <a:gd name="connsiteY9" fmla="*/ 0 h 830997"/>
              <a:gd name="connsiteX10" fmla="*/ 5884430 w 6544866"/>
              <a:gd name="connsiteY10" fmla="*/ 0 h 830997"/>
              <a:gd name="connsiteX11" fmla="*/ 6544866 w 6544866"/>
              <a:gd name="connsiteY11" fmla="*/ 0 h 830997"/>
              <a:gd name="connsiteX12" fmla="*/ 6544866 w 6544866"/>
              <a:gd name="connsiteY12" fmla="*/ 398879 h 830997"/>
              <a:gd name="connsiteX13" fmla="*/ 6544866 w 6544866"/>
              <a:gd name="connsiteY13" fmla="*/ 830997 h 830997"/>
              <a:gd name="connsiteX14" fmla="*/ 5949878 w 6544866"/>
              <a:gd name="connsiteY14" fmla="*/ 830997 h 830997"/>
              <a:gd name="connsiteX15" fmla="*/ 5354890 w 6544866"/>
              <a:gd name="connsiteY15" fmla="*/ 830997 h 830997"/>
              <a:gd name="connsiteX16" fmla="*/ 4890800 w 6544866"/>
              <a:gd name="connsiteY16" fmla="*/ 830997 h 830997"/>
              <a:gd name="connsiteX17" fmla="*/ 4295812 w 6544866"/>
              <a:gd name="connsiteY17" fmla="*/ 830997 h 830997"/>
              <a:gd name="connsiteX18" fmla="*/ 3700824 w 6544866"/>
              <a:gd name="connsiteY18" fmla="*/ 830997 h 830997"/>
              <a:gd name="connsiteX19" fmla="*/ 3105836 w 6544866"/>
              <a:gd name="connsiteY19" fmla="*/ 830997 h 830997"/>
              <a:gd name="connsiteX20" fmla="*/ 2510849 w 6544866"/>
              <a:gd name="connsiteY20" fmla="*/ 830997 h 830997"/>
              <a:gd name="connsiteX21" fmla="*/ 1981309 w 6544866"/>
              <a:gd name="connsiteY21" fmla="*/ 830997 h 830997"/>
              <a:gd name="connsiteX22" fmla="*/ 1320873 w 6544866"/>
              <a:gd name="connsiteY22" fmla="*/ 830997 h 830997"/>
              <a:gd name="connsiteX23" fmla="*/ 725885 w 6544866"/>
              <a:gd name="connsiteY23" fmla="*/ 830997 h 830997"/>
              <a:gd name="connsiteX24" fmla="*/ 0 w 6544866"/>
              <a:gd name="connsiteY24" fmla="*/ 830997 h 830997"/>
              <a:gd name="connsiteX25" fmla="*/ 0 w 6544866"/>
              <a:gd name="connsiteY25" fmla="*/ 398879 h 830997"/>
              <a:gd name="connsiteX26" fmla="*/ 0 w 6544866"/>
              <a:gd name="connsiteY26"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544866" h="830997" fill="none" extrusionOk="0">
                <a:moveTo>
                  <a:pt x="0" y="0"/>
                </a:moveTo>
                <a:cubicBezTo>
                  <a:pt x="180119" y="-56510"/>
                  <a:pt x="438263" y="9617"/>
                  <a:pt x="660436" y="0"/>
                </a:cubicBezTo>
                <a:cubicBezTo>
                  <a:pt x="882609" y="-9617"/>
                  <a:pt x="940628" y="5883"/>
                  <a:pt x="1059078" y="0"/>
                </a:cubicBezTo>
                <a:cubicBezTo>
                  <a:pt x="1177528" y="-5883"/>
                  <a:pt x="1424296" y="53772"/>
                  <a:pt x="1588617" y="0"/>
                </a:cubicBezTo>
                <a:cubicBezTo>
                  <a:pt x="1752938" y="-53772"/>
                  <a:pt x="2102563" y="28849"/>
                  <a:pt x="2314503" y="0"/>
                </a:cubicBezTo>
                <a:cubicBezTo>
                  <a:pt x="2526443" y="-28849"/>
                  <a:pt x="2665549" y="65971"/>
                  <a:pt x="2909490" y="0"/>
                </a:cubicBezTo>
                <a:cubicBezTo>
                  <a:pt x="3153431" y="-65971"/>
                  <a:pt x="3423825" y="24143"/>
                  <a:pt x="3569927" y="0"/>
                </a:cubicBezTo>
                <a:cubicBezTo>
                  <a:pt x="3716029" y="-24143"/>
                  <a:pt x="3969017" y="44501"/>
                  <a:pt x="4099466" y="0"/>
                </a:cubicBezTo>
                <a:cubicBezTo>
                  <a:pt x="4229915" y="-44501"/>
                  <a:pt x="4562908" y="75"/>
                  <a:pt x="4694454" y="0"/>
                </a:cubicBezTo>
                <a:cubicBezTo>
                  <a:pt x="4826000" y="-75"/>
                  <a:pt x="5111388" y="10479"/>
                  <a:pt x="5420339" y="0"/>
                </a:cubicBezTo>
                <a:cubicBezTo>
                  <a:pt x="5729290" y="-10479"/>
                  <a:pt x="5691365" y="18578"/>
                  <a:pt x="5884430" y="0"/>
                </a:cubicBezTo>
                <a:cubicBezTo>
                  <a:pt x="6077495" y="-18578"/>
                  <a:pt x="6263006" y="33733"/>
                  <a:pt x="6544866" y="0"/>
                </a:cubicBezTo>
                <a:cubicBezTo>
                  <a:pt x="6591236" y="175737"/>
                  <a:pt x="6541123" y="283137"/>
                  <a:pt x="6544866" y="398879"/>
                </a:cubicBezTo>
                <a:cubicBezTo>
                  <a:pt x="6548609" y="514621"/>
                  <a:pt x="6514076" y="635434"/>
                  <a:pt x="6544866" y="830997"/>
                </a:cubicBezTo>
                <a:cubicBezTo>
                  <a:pt x="6304131" y="844294"/>
                  <a:pt x="6159649" y="794247"/>
                  <a:pt x="5949878" y="830997"/>
                </a:cubicBezTo>
                <a:cubicBezTo>
                  <a:pt x="5740107" y="867747"/>
                  <a:pt x="5619417" y="777602"/>
                  <a:pt x="5354890" y="830997"/>
                </a:cubicBezTo>
                <a:cubicBezTo>
                  <a:pt x="5090363" y="884392"/>
                  <a:pt x="5039398" y="799210"/>
                  <a:pt x="4890800" y="830997"/>
                </a:cubicBezTo>
                <a:cubicBezTo>
                  <a:pt x="4742202" y="862784"/>
                  <a:pt x="4453767" y="773895"/>
                  <a:pt x="4295812" y="830997"/>
                </a:cubicBezTo>
                <a:cubicBezTo>
                  <a:pt x="4137857" y="888099"/>
                  <a:pt x="3943982" y="828395"/>
                  <a:pt x="3700824" y="830997"/>
                </a:cubicBezTo>
                <a:cubicBezTo>
                  <a:pt x="3457666" y="833599"/>
                  <a:pt x="3300280" y="766793"/>
                  <a:pt x="3105836" y="830997"/>
                </a:cubicBezTo>
                <a:cubicBezTo>
                  <a:pt x="2911392" y="895201"/>
                  <a:pt x="2739433" y="827480"/>
                  <a:pt x="2510849" y="830997"/>
                </a:cubicBezTo>
                <a:cubicBezTo>
                  <a:pt x="2282265" y="834514"/>
                  <a:pt x="2154003" y="775964"/>
                  <a:pt x="1981309" y="830997"/>
                </a:cubicBezTo>
                <a:cubicBezTo>
                  <a:pt x="1808615" y="886030"/>
                  <a:pt x="1544574" y="752392"/>
                  <a:pt x="1320873" y="830997"/>
                </a:cubicBezTo>
                <a:cubicBezTo>
                  <a:pt x="1097172" y="909602"/>
                  <a:pt x="959803" y="765776"/>
                  <a:pt x="725885" y="830997"/>
                </a:cubicBezTo>
                <a:cubicBezTo>
                  <a:pt x="491967" y="896218"/>
                  <a:pt x="255488" y="821701"/>
                  <a:pt x="0" y="830997"/>
                </a:cubicBezTo>
                <a:cubicBezTo>
                  <a:pt x="-8596" y="633128"/>
                  <a:pt x="29123" y="502392"/>
                  <a:pt x="0" y="398879"/>
                </a:cubicBezTo>
                <a:cubicBezTo>
                  <a:pt x="-29123" y="295366"/>
                  <a:pt x="3555" y="129669"/>
                  <a:pt x="0" y="0"/>
                </a:cubicBezTo>
                <a:close/>
              </a:path>
              <a:path w="6544866" h="830997" stroke="0" extrusionOk="0">
                <a:moveTo>
                  <a:pt x="0" y="0"/>
                </a:moveTo>
                <a:cubicBezTo>
                  <a:pt x="146907" y="-6151"/>
                  <a:pt x="276457" y="30377"/>
                  <a:pt x="529539" y="0"/>
                </a:cubicBezTo>
                <a:cubicBezTo>
                  <a:pt x="782621" y="-30377"/>
                  <a:pt x="789293" y="12706"/>
                  <a:pt x="928181" y="0"/>
                </a:cubicBezTo>
                <a:cubicBezTo>
                  <a:pt x="1067069" y="-12706"/>
                  <a:pt x="1325795" y="83382"/>
                  <a:pt x="1654066" y="0"/>
                </a:cubicBezTo>
                <a:cubicBezTo>
                  <a:pt x="1982337" y="-83382"/>
                  <a:pt x="1959617" y="14307"/>
                  <a:pt x="2183605" y="0"/>
                </a:cubicBezTo>
                <a:cubicBezTo>
                  <a:pt x="2407593" y="-14307"/>
                  <a:pt x="2497596" y="22569"/>
                  <a:pt x="2713144" y="0"/>
                </a:cubicBezTo>
                <a:cubicBezTo>
                  <a:pt x="2928692" y="-22569"/>
                  <a:pt x="3207515" y="85988"/>
                  <a:pt x="3439030" y="0"/>
                </a:cubicBezTo>
                <a:cubicBezTo>
                  <a:pt x="3670545" y="-85988"/>
                  <a:pt x="3765044" y="23030"/>
                  <a:pt x="3903120" y="0"/>
                </a:cubicBezTo>
                <a:cubicBezTo>
                  <a:pt x="4041196" y="-23030"/>
                  <a:pt x="4410634" y="83884"/>
                  <a:pt x="4629005" y="0"/>
                </a:cubicBezTo>
                <a:cubicBezTo>
                  <a:pt x="4847376" y="-83884"/>
                  <a:pt x="5010066" y="77517"/>
                  <a:pt x="5354890" y="0"/>
                </a:cubicBezTo>
                <a:cubicBezTo>
                  <a:pt x="5699714" y="-77517"/>
                  <a:pt x="5681696" y="26429"/>
                  <a:pt x="5949878" y="0"/>
                </a:cubicBezTo>
                <a:cubicBezTo>
                  <a:pt x="6218060" y="-26429"/>
                  <a:pt x="6394584" y="23035"/>
                  <a:pt x="6544866" y="0"/>
                </a:cubicBezTo>
                <a:cubicBezTo>
                  <a:pt x="6592651" y="196833"/>
                  <a:pt x="6500421" y="213123"/>
                  <a:pt x="6544866" y="407189"/>
                </a:cubicBezTo>
                <a:cubicBezTo>
                  <a:pt x="6589311" y="601255"/>
                  <a:pt x="6508583" y="622181"/>
                  <a:pt x="6544866" y="830997"/>
                </a:cubicBezTo>
                <a:cubicBezTo>
                  <a:pt x="6401357" y="841286"/>
                  <a:pt x="6186715" y="803183"/>
                  <a:pt x="5949878" y="830997"/>
                </a:cubicBezTo>
                <a:cubicBezTo>
                  <a:pt x="5713041" y="858811"/>
                  <a:pt x="5665788" y="811679"/>
                  <a:pt x="5485788" y="830997"/>
                </a:cubicBezTo>
                <a:cubicBezTo>
                  <a:pt x="5305788" y="850315"/>
                  <a:pt x="5080168" y="781838"/>
                  <a:pt x="4890800" y="830997"/>
                </a:cubicBezTo>
                <a:cubicBezTo>
                  <a:pt x="4701432" y="880156"/>
                  <a:pt x="4442110" y="764850"/>
                  <a:pt x="4164915" y="830997"/>
                </a:cubicBezTo>
                <a:cubicBezTo>
                  <a:pt x="3887721" y="897144"/>
                  <a:pt x="3768844" y="799409"/>
                  <a:pt x="3569927" y="830997"/>
                </a:cubicBezTo>
                <a:cubicBezTo>
                  <a:pt x="3371010" y="862585"/>
                  <a:pt x="3351985" y="806382"/>
                  <a:pt x="3171285" y="830997"/>
                </a:cubicBezTo>
                <a:cubicBezTo>
                  <a:pt x="2990585" y="855612"/>
                  <a:pt x="2856051" y="775376"/>
                  <a:pt x="2707195" y="830997"/>
                </a:cubicBezTo>
                <a:cubicBezTo>
                  <a:pt x="2558339" y="886618"/>
                  <a:pt x="2135010" y="808789"/>
                  <a:pt x="1981309" y="830997"/>
                </a:cubicBezTo>
                <a:cubicBezTo>
                  <a:pt x="1827608" y="853205"/>
                  <a:pt x="1542618" y="792073"/>
                  <a:pt x="1386322" y="830997"/>
                </a:cubicBezTo>
                <a:cubicBezTo>
                  <a:pt x="1230026" y="869921"/>
                  <a:pt x="1121189" y="827706"/>
                  <a:pt x="922231" y="830997"/>
                </a:cubicBezTo>
                <a:cubicBezTo>
                  <a:pt x="723273" y="834288"/>
                  <a:pt x="313170" y="733630"/>
                  <a:pt x="0" y="830997"/>
                </a:cubicBezTo>
                <a:cubicBezTo>
                  <a:pt x="-9608" y="685875"/>
                  <a:pt x="8832" y="531899"/>
                  <a:pt x="0" y="440428"/>
                </a:cubicBezTo>
                <a:cubicBezTo>
                  <a:pt x="-8832" y="348957"/>
                  <a:pt x="49013" y="186320"/>
                  <a:pt x="0" y="0"/>
                </a:cubicBezTo>
                <a:close/>
              </a:path>
            </a:pathLst>
          </a:custGeom>
          <a:ln>
            <a:solidFill>
              <a:srgbClr val="00B050"/>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wrap="square">
            <a:spAutoFit/>
          </a:bodyPr>
          <a:lstStyle/>
          <a:p>
            <a:pPr algn="just"/>
            <a:r>
              <a:rPr lang="es-CL" sz="1600">
                <a:latin typeface="Century Gothic" panose="020B0502020202020204" pitchFamily="34" charset="0"/>
              </a:rPr>
              <a:t>Se requiere contar la cantidad de adultos y niños para preparar el cotillón de los asistentes al evento (contadorAdultos y contadorNinos)</a:t>
            </a:r>
            <a:endParaRPr lang="es-ES_tradnl" sz="1600" dirty="0">
              <a:latin typeface="Century Gothic" panose="020B0502020202020204" pitchFamily="34" charset="0"/>
            </a:endParaRPr>
          </a:p>
        </p:txBody>
      </p:sp>
      <p:sp>
        <p:nvSpPr>
          <p:cNvPr id="11" name="Rectángulo 10">
            <a:extLst>
              <a:ext uri="{FF2B5EF4-FFF2-40B4-BE49-F238E27FC236}">
                <a16:creationId xmlns:a16="http://schemas.microsoft.com/office/drawing/2014/main" id="{D02107BE-9CDF-3A40-9D25-BAC9638C8CD0}"/>
              </a:ext>
            </a:extLst>
          </p:cNvPr>
          <p:cNvSpPr/>
          <p:nvPr/>
        </p:nvSpPr>
        <p:spPr>
          <a:xfrm>
            <a:off x="549962" y="3605716"/>
            <a:ext cx="4572000" cy="584775"/>
          </a:xfrm>
          <a:custGeom>
            <a:avLst/>
            <a:gdLst>
              <a:gd name="connsiteX0" fmla="*/ 0 w 4572000"/>
              <a:gd name="connsiteY0" fmla="*/ 0 h 584775"/>
              <a:gd name="connsiteX1" fmla="*/ 480060 w 4572000"/>
              <a:gd name="connsiteY1" fmla="*/ 0 h 584775"/>
              <a:gd name="connsiteX2" fmla="*/ 1097280 w 4572000"/>
              <a:gd name="connsiteY2" fmla="*/ 0 h 584775"/>
              <a:gd name="connsiteX3" fmla="*/ 1623060 w 4572000"/>
              <a:gd name="connsiteY3" fmla="*/ 0 h 584775"/>
              <a:gd name="connsiteX4" fmla="*/ 2103120 w 4572000"/>
              <a:gd name="connsiteY4" fmla="*/ 0 h 584775"/>
              <a:gd name="connsiteX5" fmla="*/ 2720340 w 4572000"/>
              <a:gd name="connsiteY5" fmla="*/ 0 h 584775"/>
              <a:gd name="connsiteX6" fmla="*/ 3291840 w 4572000"/>
              <a:gd name="connsiteY6" fmla="*/ 0 h 584775"/>
              <a:gd name="connsiteX7" fmla="*/ 3863340 w 4572000"/>
              <a:gd name="connsiteY7" fmla="*/ 0 h 584775"/>
              <a:gd name="connsiteX8" fmla="*/ 4572000 w 4572000"/>
              <a:gd name="connsiteY8" fmla="*/ 0 h 584775"/>
              <a:gd name="connsiteX9" fmla="*/ 4572000 w 4572000"/>
              <a:gd name="connsiteY9" fmla="*/ 584775 h 584775"/>
              <a:gd name="connsiteX10" fmla="*/ 4091940 w 4572000"/>
              <a:gd name="connsiteY10" fmla="*/ 584775 h 584775"/>
              <a:gd name="connsiteX11" fmla="*/ 3657600 w 4572000"/>
              <a:gd name="connsiteY11" fmla="*/ 584775 h 584775"/>
              <a:gd name="connsiteX12" fmla="*/ 3040380 w 4572000"/>
              <a:gd name="connsiteY12" fmla="*/ 584775 h 584775"/>
              <a:gd name="connsiteX13" fmla="*/ 2560320 w 4572000"/>
              <a:gd name="connsiteY13" fmla="*/ 584775 h 584775"/>
              <a:gd name="connsiteX14" fmla="*/ 1943100 w 4572000"/>
              <a:gd name="connsiteY14" fmla="*/ 584775 h 584775"/>
              <a:gd name="connsiteX15" fmla="*/ 1280160 w 4572000"/>
              <a:gd name="connsiteY15" fmla="*/ 584775 h 584775"/>
              <a:gd name="connsiteX16" fmla="*/ 754380 w 4572000"/>
              <a:gd name="connsiteY16" fmla="*/ 584775 h 584775"/>
              <a:gd name="connsiteX17" fmla="*/ 0 w 4572000"/>
              <a:gd name="connsiteY17" fmla="*/ 584775 h 584775"/>
              <a:gd name="connsiteX18" fmla="*/ 0 w 4572000"/>
              <a:gd name="connsiteY18"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2000" h="584775" fill="none" extrusionOk="0">
                <a:moveTo>
                  <a:pt x="0" y="0"/>
                </a:moveTo>
                <a:cubicBezTo>
                  <a:pt x="147582" y="-19907"/>
                  <a:pt x="287594" y="34443"/>
                  <a:pt x="480060" y="0"/>
                </a:cubicBezTo>
                <a:cubicBezTo>
                  <a:pt x="672526" y="-34443"/>
                  <a:pt x="850031" y="28222"/>
                  <a:pt x="1097280" y="0"/>
                </a:cubicBezTo>
                <a:cubicBezTo>
                  <a:pt x="1344529" y="-28222"/>
                  <a:pt x="1410857" y="2329"/>
                  <a:pt x="1623060" y="0"/>
                </a:cubicBezTo>
                <a:cubicBezTo>
                  <a:pt x="1835263" y="-2329"/>
                  <a:pt x="1910684" y="42023"/>
                  <a:pt x="2103120" y="0"/>
                </a:cubicBezTo>
                <a:cubicBezTo>
                  <a:pt x="2295556" y="-42023"/>
                  <a:pt x="2564825" y="19380"/>
                  <a:pt x="2720340" y="0"/>
                </a:cubicBezTo>
                <a:cubicBezTo>
                  <a:pt x="2875855" y="-19380"/>
                  <a:pt x="3119669" y="18804"/>
                  <a:pt x="3291840" y="0"/>
                </a:cubicBezTo>
                <a:cubicBezTo>
                  <a:pt x="3464011" y="-18804"/>
                  <a:pt x="3588077" y="18999"/>
                  <a:pt x="3863340" y="0"/>
                </a:cubicBezTo>
                <a:cubicBezTo>
                  <a:pt x="4138603" y="-18999"/>
                  <a:pt x="4327526" y="27380"/>
                  <a:pt x="4572000" y="0"/>
                </a:cubicBezTo>
                <a:cubicBezTo>
                  <a:pt x="4597685" y="208110"/>
                  <a:pt x="4507450" y="463471"/>
                  <a:pt x="4572000" y="584775"/>
                </a:cubicBezTo>
                <a:cubicBezTo>
                  <a:pt x="4445616" y="596841"/>
                  <a:pt x="4283756" y="547516"/>
                  <a:pt x="4091940" y="584775"/>
                </a:cubicBezTo>
                <a:cubicBezTo>
                  <a:pt x="3900124" y="622034"/>
                  <a:pt x="3781631" y="540865"/>
                  <a:pt x="3657600" y="584775"/>
                </a:cubicBezTo>
                <a:cubicBezTo>
                  <a:pt x="3533569" y="628685"/>
                  <a:pt x="3212216" y="537105"/>
                  <a:pt x="3040380" y="584775"/>
                </a:cubicBezTo>
                <a:cubicBezTo>
                  <a:pt x="2868544" y="632445"/>
                  <a:pt x="2769279" y="549693"/>
                  <a:pt x="2560320" y="584775"/>
                </a:cubicBezTo>
                <a:cubicBezTo>
                  <a:pt x="2351361" y="619857"/>
                  <a:pt x="2140910" y="570736"/>
                  <a:pt x="1943100" y="584775"/>
                </a:cubicBezTo>
                <a:cubicBezTo>
                  <a:pt x="1745290" y="598814"/>
                  <a:pt x="1441095" y="582766"/>
                  <a:pt x="1280160" y="584775"/>
                </a:cubicBezTo>
                <a:cubicBezTo>
                  <a:pt x="1119225" y="586784"/>
                  <a:pt x="861723" y="524816"/>
                  <a:pt x="754380" y="584775"/>
                </a:cubicBezTo>
                <a:cubicBezTo>
                  <a:pt x="647037" y="644734"/>
                  <a:pt x="201094" y="562564"/>
                  <a:pt x="0" y="584775"/>
                </a:cubicBezTo>
                <a:cubicBezTo>
                  <a:pt x="-14954" y="423197"/>
                  <a:pt x="22297" y="136503"/>
                  <a:pt x="0" y="0"/>
                </a:cubicBezTo>
                <a:close/>
              </a:path>
              <a:path w="4572000" h="584775" stroke="0" extrusionOk="0">
                <a:moveTo>
                  <a:pt x="0" y="0"/>
                </a:moveTo>
                <a:cubicBezTo>
                  <a:pt x="169951" y="-44797"/>
                  <a:pt x="405537" y="33222"/>
                  <a:pt x="525780" y="0"/>
                </a:cubicBezTo>
                <a:cubicBezTo>
                  <a:pt x="646023" y="-33222"/>
                  <a:pt x="843601" y="17724"/>
                  <a:pt x="960120" y="0"/>
                </a:cubicBezTo>
                <a:cubicBezTo>
                  <a:pt x="1076639" y="-17724"/>
                  <a:pt x="1403422" y="44681"/>
                  <a:pt x="1623060" y="0"/>
                </a:cubicBezTo>
                <a:cubicBezTo>
                  <a:pt x="1842698" y="-44681"/>
                  <a:pt x="2022716" y="26995"/>
                  <a:pt x="2148840" y="0"/>
                </a:cubicBezTo>
                <a:cubicBezTo>
                  <a:pt x="2274964" y="-26995"/>
                  <a:pt x="2455125" y="33419"/>
                  <a:pt x="2674620" y="0"/>
                </a:cubicBezTo>
                <a:cubicBezTo>
                  <a:pt x="2894115" y="-33419"/>
                  <a:pt x="3040877" y="12151"/>
                  <a:pt x="3337560" y="0"/>
                </a:cubicBezTo>
                <a:cubicBezTo>
                  <a:pt x="3634243" y="-12151"/>
                  <a:pt x="3714305" y="49361"/>
                  <a:pt x="3817620" y="0"/>
                </a:cubicBezTo>
                <a:cubicBezTo>
                  <a:pt x="3920935" y="-49361"/>
                  <a:pt x="4201319" y="72209"/>
                  <a:pt x="4572000" y="0"/>
                </a:cubicBezTo>
                <a:cubicBezTo>
                  <a:pt x="4593596" y="262117"/>
                  <a:pt x="4553433" y="399293"/>
                  <a:pt x="4572000" y="584775"/>
                </a:cubicBezTo>
                <a:cubicBezTo>
                  <a:pt x="4343785" y="633984"/>
                  <a:pt x="4323512" y="575979"/>
                  <a:pt x="4091940" y="584775"/>
                </a:cubicBezTo>
                <a:cubicBezTo>
                  <a:pt x="3860368" y="593571"/>
                  <a:pt x="3684673" y="544441"/>
                  <a:pt x="3520440" y="584775"/>
                </a:cubicBezTo>
                <a:cubicBezTo>
                  <a:pt x="3356207" y="625109"/>
                  <a:pt x="3110927" y="576617"/>
                  <a:pt x="2994660" y="584775"/>
                </a:cubicBezTo>
                <a:cubicBezTo>
                  <a:pt x="2878393" y="592933"/>
                  <a:pt x="2646518" y="567696"/>
                  <a:pt x="2331720" y="584775"/>
                </a:cubicBezTo>
                <a:cubicBezTo>
                  <a:pt x="2016922" y="601854"/>
                  <a:pt x="1956621" y="581460"/>
                  <a:pt x="1668780" y="584775"/>
                </a:cubicBezTo>
                <a:cubicBezTo>
                  <a:pt x="1380939" y="588090"/>
                  <a:pt x="1344787" y="555172"/>
                  <a:pt x="1188720" y="584775"/>
                </a:cubicBezTo>
                <a:cubicBezTo>
                  <a:pt x="1032653" y="614378"/>
                  <a:pt x="787469" y="531072"/>
                  <a:pt x="617220" y="584775"/>
                </a:cubicBezTo>
                <a:cubicBezTo>
                  <a:pt x="446971" y="638478"/>
                  <a:pt x="203750" y="555545"/>
                  <a:pt x="0" y="584775"/>
                </a:cubicBezTo>
                <a:cubicBezTo>
                  <a:pt x="-35964" y="444689"/>
                  <a:pt x="67005" y="126132"/>
                  <a:pt x="0" y="0"/>
                </a:cubicBezTo>
                <a:close/>
              </a:path>
            </a:pathLst>
          </a:custGeom>
          <a:ln>
            <a:solidFill>
              <a:srgbClr val="0070C0"/>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wrap="square">
            <a:spAutoFit/>
          </a:bodyPr>
          <a:lstStyle/>
          <a:p>
            <a:pPr algn="just"/>
            <a:r>
              <a:rPr lang="es-CL" sz="1600">
                <a:latin typeface="Century Gothic" panose="020B0502020202020204" pitchFamily="34" charset="0"/>
              </a:rPr>
              <a:t>Tenemos que recorrer de 1 a cantidadTotal (sabemos el fin ya que es preventa)</a:t>
            </a:r>
            <a:endParaRPr lang="es-ES_tradnl" sz="1600" dirty="0">
              <a:latin typeface="Century Gothic" panose="020B0502020202020204" pitchFamily="34" charset="0"/>
            </a:endParaRPr>
          </a:p>
        </p:txBody>
      </p:sp>
      <p:sp>
        <p:nvSpPr>
          <p:cNvPr id="13" name="Rectángulo 12">
            <a:extLst>
              <a:ext uri="{FF2B5EF4-FFF2-40B4-BE49-F238E27FC236}">
                <a16:creationId xmlns:a16="http://schemas.microsoft.com/office/drawing/2014/main" id="{B8D77908-916B-F949-8B08-2B29CF896E9E}"/>
              </a:ext>
            </a:extLst>
          </p:cNvPr>
          <p:cNvSpPr/>
          <p:nvPr/>
        </p:nvSpPr>
        <p:spPr>
          <a:xfrm>
            <a:off x="549962" y="5498928"/>
            <a:ext cx="4025351" cy="584775"/>
          </a:xfrm>
          <a:custGeom>
            <a:avLst/>
            <a:gdLst>
              <a:gd name="connsiteX0" fmla="*/ 0 w 4025351"/>
              <a:gd name="connsiteY0" fmla="*/ 0 h 584775"/>
              <a:gd name="connsiteX1" fmla="*/ 534797 w 4025351"/>
              <a:gd name="connsiteY1" fmla="*/ 0 h 584775"/>
              <a:gd name="connsiteX2" fmla="*/ 989086 w 4025351"/>
              <a:gd name="connsiteY2" fmla="*/ 0 h 584775"/>
              <a:gd name="connsiteX3" fmla="*/ 1483629 w 4025351"/>
              <a:gd name="connsiteY3" fmla="*/ 0 h 584775"/>
              <a:gd name="connsiteX4" fmla="*/ 2098933 w 4025351"/>
              <a:gd name="connsiteY4" fmla="*/ 0 h 584775"/>
              <a:gd name="connsiteX5" fmla="*/ 2633730 w 4025351"/>
              <a:gd name="connsiteY5" fmla="*/ 0 h 584775"/>
              <a:gd name="connsiteX6" fmla="*/ 3128273 w 4025351"/>
              <a:gd name="connsiteY6" fmla="*/ 0 h 584775"/>
              <a:gd name="connsiteX7" fmla="*/ 4025351 w 4025351"/>
              <a:gd name="connsiteY7" fmla="*/ 0 h 584775"/>
              <a:gd name="connsiteX8" fmla="*/ 4025351 w 4025351"/>
              <a:gd name="connsiteY8" fmla="*/ 584775 h 584775"/>
              <a:gd name="connsiteX9" fmla="*/ 3450301 w 4025351"/>
              <a:gd name="connsiteY9" fmla="*/ 584775 h 584775"/>
              <a:gd name="connsiteX10" fmla="*/ 2955758 w 4025351"/>
              <a:gd name="connsiteY10" fmla="*/ 584775 h 584775"/>
              <a:gd name="connsiteX11" fmla="*/ 2300201 w 4025351"/>
              <a:gd name="connsiteY11" fmla="*/ 584775 h 584775"/>
              <a:gd name="connsiteX12" fmla="*/ 1765404 w 4025351"/>
              <a:gd name="connsiteY12" fmla="*/ 584775 h 584775"/>
              <a:gd name="connsiteX13" fmla="*/ 1311114 w 4025351"/>
              <a:gd name="connsiteY13" fmla="*/ 584775 h 584775"/>
              <a:gd name="connsiteX14" fmla="*/ 695811 w 4025351"/>
              <a:gd name="connsiteY14" fmla="*/ 584775 h 584775"/>
              <a:gd name="connsiteX15" fmla="*/ 0 w 4025351"/>
              <a:gd name="connsiteY15" fmla="*/ 584775 h 584775"/>
              <a:gd name="connsiteX16" fmla="*/ 0 w 4025351"/>
              <a:gd name="connsiteY16"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25351" h="584775" fill="none" extrusionOk="0">
                <a:moveTo>
                  <a:pt x="0" y="0"/>
                </a:moveTo>
                <a:cubicBezTo>
                  <a:pt x="193178" y="-34872"/>
                  <a:pt x="348528" y="2496"/>
                  <a:pt x="534797" y="0"/>
                </a:cubicBezTo>
                <a:cubicBezTo>
                  <a:pt x="721066" y="-2496"/>
                  <a:pt x="866213" y="53605"/>
                  <a:pt x="989086" y="0"/>
                </a:cubicBezTo>
                <a:cubicBezTo>
                  <a:pt x="1111959" y="-53605"/>
                  <a:pt x="1259631" y="39265"/>
                  <a:pt x="1483629" y="0"/>
                </a:cubicBezTo>
                <a:cubicBezTo>
                  <a:pt x="1707627" y="-39265"/>
                  <a:pt x="1805920" y="46731"/>
                  <a:pt x="2098933" y="0"/>
                </a:cubicBezTo>
                <a:cubicBezTo>
                  <a:pt x="2391946" y="-46731"/>
                  <a:pt x="2367380" y="32702"/>
                  <a:pt x="2633730" y="0"/>
                </a:cubicBezTo>
                <a:cubicBezTo>
                  <a:pt x="2900080" y="-32702"/>
                  <a:pt x="3008058" y="54897"/>
                  <a:pt x="3128273" y="0"/>
                </a:cubicBezTo>
                <a:cubicBezTo>
                  <a:pt x="3248488" y="-54897"/>
                  <a:pt x="3734578" y="15152"/>
                  <a:pt x="4025351" y="0"/>
                </a:cubicBezTo>
                <a:cubicBezTo>
                  <a:pt x="4065542" y="169641"/>
                  <a:pt x="4021574" y="406760"/>
                  <a:pt x="4025351" y="584775"/>
                </a:cubicBezTo>
                <a:cubicBezTo>
                  <a:pt x="3814670" y="648275"/>
                  <a:pt x="3600541" y="567125"/>
                  <a:pt x="3450301" y="584775"/>
                </a:cubicBezTo>
                <a:cubicBezTo>
                  <a:pt x="3300061" y="602425"/>
                  <a:pt x="3114352" y="534084"/>
                  <a:pt x="2955758" y="584775"/>
                </a:cubicBezTo>
                <a:cubicBezTo>
                  <a:pt x="2797164" y="635466"/>
                  <a:pt x="2545462" y="583223"/>
                  <a:pt x="2300201" y="584775"/>
                </a:cubicBezTo>
                <a:cubicBezTo>
                  <a:pt x="2054940" y="586327"/>
                  <a:pt x="1981958" y="555471"/>
                  <a:pt x="1765404" y="584775"/>
                </a:cubicBezTo>
                <a:cubicBezTo>
                  <a:pt x="1548850" y="614079"/>
                  <a:pt x="1450405" y="534846"/>
                  <a:pt x="1311114" y="584775"/>
                </a:cubicBezTo>
                <a:cubicBezTo>
                  <a:pt x="1171823" y="634704"/>
                  <a:pt x="847573" y="559218"/>
                  <a:pt x="695811" y="584775"/>
                </a:cubicBezTo>
                <a:cubicBezTo>
                  <a:pt x="544049" y="610332"/>
                  <a:pt x="202952" y="571697"/>
                  <a:pt x="0" y="584775"/>
                </a:cubicBezTo>
                <a:cubicBezTo>
                  <a:pt x="-63726" y="298176"/>
                  <a:pt x="62719" y="198987"/>
                  <a:pt x="0" y="0"/>
                </a:cubicBezTo>
                <a:close/>
              </a:path>
              <a:path w="4025351" h="584775" stroke="0" extrusionOk="0">
                <a:moveTo>
                  <a:pt x="0" y="0"/>
                </a:moveTo>
                <a:cubicBezTo>
                  <a:pt x="112947" y="-58437"/>
                  <a:pt x="414562" y="54787"/>
                  <a:pt x="534797" y="0"/>
                </a:cubicBezTo>
                <a:cubicBezTo>
                  <a:pt x="655032" y="-54787"/>
                  <a:pt x="772562" y="51002"/>
                  <a:pt x="989086" y="0"/>
                </a:cubicBezTo>
                <a:cubicBezTo>
                  <a:pt x="1205610" y="-51002"/>
                  <a:pt x="1364442" y="14274"/>
                  <a:pt x="1644643" y="0"/>
                </a:cubicBezTo>
                <a:cubicBezTo>
                  <a:pt x="1924844" y="-14274"/>
                  <a:pt x="1977028" y="36657"/>
                  <a:pt x="2179440" y="0"/>
                </a:cubicBezTo>
                <a:cubicBezTo>
                  <a:pt x="2381852" y="-36657"/>
                  <a:pt x="2462682" y="19764"/>
                  <a:pt x="2714237" y="0"/>
                </a:cubicBezTo>
                <a:cubicBezTo>
                  <a:pt x="2965792" y="-19764"/>
                  <a:pt x="3171308" y="47407"/>
                  <a:pt x="3369794" y="0"/>
                </a:cubicBezTo>
                <a:cubicBezTo>
                  <a:pt x="3568280" y="-47407"/>
                  <a:pt x="3861685" y="1539"/>
                  <a:pt x="4025351" y="0"/>
                </a:cubicBezTo>
                <a:cubicBezTo>
                  <a:pt x="4079156" y="188898"/>
                  <a:pt x="4013037" y="349755"/>
                  <a:pt x="4025351" y="584775"/>
                </a:cubicBezTo>
                <a:cubicBezTo>
                  <a:pt x="3895953" y="596688"/>
                  <a:pt x="3717682" y="566050"/>
                  <a:pt x="3530808" y="584775"/>
                </a:cubicBezTo>
                <a:cubicBezTo>
                  <a:pt x="3343934" y="603500"/>
                  <a:pt x="3201962" y="582229"/>
                  <a:pt x="2955758" y="584775"/>
                </a:cubicBezTo>
                <a:cubicBezTo>
                  <a:pt x="2709554" y="587321"/>
                  <a:pt x="2597051" y="516775"/>
                  <a:pt x="2380708" y="584775"/>
                </a:cubicBezTo>
                <a:cubicBezTo>
                  <a:pt x="2164365" y="652775"/>
                  <a:pt x="2052653" y="563754"/>
                  <a:pt x="1845911" y="584775"/>
                </a:cubicBezTo>
                <a:cubicBezTo>
                  <a:pt x="1639169" y="605796"/>
                  <a:pt x="1438550" y="529029"/>
                  <a:pt x="1190354" y="584775"/>
                </a:cubicBezTo>
                <a:cubicBezTo>
                  <a:pt x="942158" y="640521"/>
                  <a:pt x="669309" y="575265"/>
                  <a:pt x="534797" y="584775"/>
                </a:cubicBezTo>
                <a:cubicBezTo>
                  <a:pt x="400285" y="594285"/>
                  <a:pt x="179226" y="575441"/>
                  <a:pt x="0" y="584775"/>
                </a:cubicBezTo>
                <a:cubicBezTo>
                  <a:pt x="-37908" y="447747"/>
                  <a:pt x="53521" y="233449"/>
                  <a:pt x="0" y="0"/>
                </a:cubicBezTo>
                <a:close/>
              </a:path>
            </a:pathLst>
          </a:custGeom>
          <a:ln w="19050">
            <a:solidFill>
              <a:schemeClr val="accent6">
                <a:lumMod val="75000"/>
              </a:schemeClr>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wrap="square">
            <a:spAutoFit/>
          </a:bodyPr>
          <a:lstStyle/>
          <a:p>
            <a:pPr algn="just"/>
            <a:r>
              <a:rPr lang="es-CL" sz="1600">
                <a:latin typeface="Century Gothic" panose="020B0502020202020204" pitchFamily="34" charset="0"/>
              </a:rPr>
              <a:t>Utilizaremos la clase Scanner para leer datos por teclado</a:t>
            </a:r>
            <a:endParaRPr lang="es-ES_tradnl" sz="1600" dirty="0">
              <a:latin typeface="Century Gothic" panose="020B0502020202020204" pitchFamily="34" charset="0"/>
            </a:endParaRPr>
          </a:p>
        </p:txBody>
      </p:sp>
    </p:spTree>
    <p:extLst>
      <p:ext uri="{BB962C8B-B14F-4D97-AF65-F5344CB8AC3E}">
        <p14:creationId xmlns:p14="http://schemas.microsoft.com/office/powerpoint/2010/main" val="3186000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2">
            <a:extLst>
              <a:ext uri="{FF2B5EF4-FFF2-40B4-BE49-F238E27FC236}">
                <a16:creationId xmlns:a16="http://schemas.microsoft.com/office/drawing/2014/main" id="{7DBD5F26-A6B1-CA41-8A5E-79F9487C30FE}"/>
              </a:ext>
            </a:extLst>
          </p:cNvPr>
          <p:cNvSpPr>
            <a:spLocks noGrp="1"/>
          </p:cNvSpPr>
          <p:nvPr>
            <p:ph type="title"/>
          </p:nvPr>
        </p:nvSpPr>
        <p:spPr>
          <a:xfrm>
            <a:off x="1763699" y="212725"/>
            <a:ext cx="4288185" cy="813000"/>
          </a:xfrm>
        </p:spPr>
        <p:txBody>
          <a:bodyPr/>
          <a:lstStyle/>
          <a:p>
            <a:r>
              <a:rPr lang="es-ES_tradnl" dirty="0"/>
              <a:t>Sentencias de iteración</a:t>
            </a:r>
            <a:endParaRPr lang="es-ES_tradnl" noProof="0" dirty="0"/>
          </a:p>
        </p:txBody>
      </p:sp>
      <p:pic>
        <p:nvPicPr>
          <p:cNvPr id="5" name="Imagen 4">
            <a:extLst>
              <a:ext uri="{FF2B5EF4-FFF2-40B4-BE49-F238E27FC236}">
                <a16:creationId xmlns:a16="http://schemas.microsoft.com/office/drawing/2014/main" id="{B0A5A4D2-E78F-844C-AE95-451C482E7FFF}"/>
              </a:ext>
            </a:extLst>
          </p:cNvPr>
          <p:cNvPicPr>
            <a:picLocks noChangeAspect="1"/>
          </p:cNvPicPr>
          <p:nvPr/>
        </p:nvPicPr>
        <p:blipFill>
          <a:blip r:embed="rId2"/>
          <a:stretch>
            <a:fillRect/>
          </a:stretch>
        </p:blipFill>
        <p:spPr>
          <a:xfrm>
            <a:off x="2080865" y="1936192"/>
            <a:ext cx="6413500" cy="4787900"/>
          </a:xfrm>
          <a:prstGeom prst="rect">
            <a:avLst/>
          </a:prstGeom>
        </p:spPr>
      </p:pic>
      <p:sp>
        <p:nvSpPr>
          <p:cNvPr id="6" name="Rectángulo 5">
            <a:extLst>
              <a:ext uri="{FF2B5EF4-FFF2-40B4-BE49-F238E27FC236}">
                <a16:creationId xmlns:a16="http://schemas.microsoft.com/office/drawing/2014/main" id="{7F402925-7C64-524B-930E-733CB3AAA5C6}"/>
              </a:ext>
            </a:extLst>
          </p:cNvPr>
          <p:cNvSpPr/>
          <p:nvPr/>
        </p:nvSpPr>
        <p:spPr>
          <a:xfrm>
            <a:off x="816168" y="1489072"/>
            <a:ext cx="1688493" cy="461665"/>
          </a:xfrm>
          <a:prstGeom prst="rect">
            <a:avLst/>
          </a:prstGeom>
        </p:spPr>
        <p:txBody>
          <a:bodyPr wrap="square">
            <a:spAutoFit/>
          </a:bodyPr>
          <a:lstStyle/>
          <a:p>
            <a:pPr marL="12700" lvl="1" algn="just">
              <a:buClr>
                <a:srgbClr val="0070C0"/>
              </a:buClr>
            </a:pPr>
            <a:r>
              <a:rPr lang="es-CL" sz="2400" b="1">
                <a:solidFill>
                  <a:srgbClr val="222222"/>
                </a:solidFill>
                <a:latin typeface="Calibri" panose="020F0502020204030204" pitchFamily="34" charset="0"/>
                <a:cs typeface="Calibri" panose="020F0502020204030204" pitchFamily="34" charset="0"/>
              </a:rPr>
              <a:t>for</a:t>
            </a:r>
          </a:p>
        </p:txBody>
      </p:sp>
      <p:sp>
        <p:nvSpPr>
          <p:cNvPr id="7" name="Rectángulo 6">
            <a:extLst>
              <a:ext uri="{FF2B5EF4-FFF2-40B4-BE49-F238E27FC236}">
                <a16:creationId xmlns:a16="http://schemas.microsoft.com/office/drawing/2014/main" id="{2B9F90DA-3AAE-1744-9A92-73F2549E047E}"/>
              </a:ext>
            </a:extLst>
          </p:cNvPr>
          <p:cNvSpPr/>
          <p:nvPr/>
        </p:nvSpPr>
        <p:spPr>
          <a:xfrm>
            <a:off x="397565" y="1994881"/>
            <a:ext cx="1545031" cy="369332"/>
          </a:xfrm>
          <a:custGeom>
            <a:avLst/>
            <a:gdLst>
              <a:gd name="connsiteX0" fmla="*/ 0 w 1545031"/>
              <a:gd name="connsiteY0" fmla="*/ 0 h 369332"/>
              <a:gd name="connsiteX1" fmla="*/ 545911 w 1545031"/>
              <a:gd name="connsiteY1" fmla="*/ 0 h 369332"/>
              <a:gd name="connsiteX2" fmla="*/ 1076372 w 1545031"/>
              <a:gd name="connsiteY2" fmla="*/ 0 h 369332"/>
              <a:gd name="connsiteX3" fmla="*/ 1545031 w 1545031"/>
              <a:gd name="connsiteY3" fmla="*/ 0 h 369332"/>
              <a:gd name="connsiteX4" fmla="*/ 1545031 w 1545031"/>
              <a:gd name="connsiteY4" fmla="*/ 369332 h 369332"/>
              <a:gd name="connsiteX5" fmla="*/ 1060921 w 1545031"/>
              <a:gd name="connsiteY5" fmla="*/ 369332 h 369332"/>
              <a:gd name="connsiteX6" fmla="*/ 545911 w 1545031"/>
              <a:gd name="connsiteY6" fmla="*/ 369332 h 369332"/>
              <a:gd name="connsiteX7" fmla="*/ 0 w 1545031"/>
              <a:gd name="connsiteY7" fmla="*/ 369332 h 369332"/>
              <a:gd name="connsiteX8" fmla="*/ 0 w 1545031"/>
              <a:gd name="connsiteY8"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031" h="369332" fill="none" extrusionOk="0">
                <a:moveTo>
                  <a:pt x="0" y="0"/>
                </a:moveTo>
                <a:cubicBezTo>
                  <a:pt x="168413" y="16014"/>
                  <a:pt x="316741" y="-4771"/>
                  <a:pt x="545911" y="0"/>
                </a:cubicBezTo>
                <a:cubicBezTo>
                  <a:pt x="775081" y="4771"/>
                  <a:pt x="818930" y="6437"/>
                  <a:pt x="1076372" y="0"/>
                </a:cubicBezTo>
                <a:cubicBezTo>
                  <a:pt x="1333814" y="-6437"/>
                  <a:pt x="1346736" y="-15046"/>
                  <a:pt x="1545031" y="0"/>
                </a:cubicBezTo>
                <a:cubicBezTo>
                  <a:pt x="1552763" y="158233"/>
                  <a:pt x="1556750" y="205698"/>
                  <a:pt x="1545031" y="369332"/>
                </a:cubicBezTo>
                <a:cubicBezTo>
                  <a:pt x="1422378" y="348005"/>
                  <a:pt x="1235521" y="384030"/>
                  <a:pt x="1060921" y="369332"/>
                </a:cubicBezTo>
                <a:cubicBezTo>
                  <a:pt x="886321" y="354635"/>
                  <a:pt x="711831" y="352971"/>
                  <a:pt x="545911" y="369332"/>
                </a:cubicBezTo>
                <a:cubicBezTo>
                  <a:pt x="379991" y="385694"/>
                  <a:pt x="208235" y="365011"/>
                  <a:pt x="0" y="369332"/>
                </a:cubicBezTo>
                <a:cubicBezTo>
                  <a:pt x="-15551" y="280347"/>
                  <a:pt x="9019" y="156341"/>
                  <a:pt x="0" y="0"/>
                </a:cubicBezTo>
                <a:close/>
              </a:path>
              <a:path w="1545031" h="369332" stroke="0" extrusionOk="0">
                <a:moveTo>
                  <a:pt x="0" y="0"/>
                </a:moveTo>
                <a:cubicBezTo>
                  <a:pt x="189132" y="-3259"/>
                  <a:pt x="310330" y="-2575"/>
                  <a:pt x="499560" y="0"/>
                </a:cubicBezTo>
                <a:cubicBezTo>
                  <a:pt x="688790" y="2575"/>
                  <a:pt x="868027" y="-19111"/>
                  <a:pt x="968219" y="0"/>
                </a:cubicBezTo>
                <a:cubicBezTo>
                  <a:pt x="1068411" y="19111"/>
                  <a:pt x="1392538" y="-10808"/>
                  <a:pt x="1545031" y="0"/>
                </a:cubicBezTo>
                <a:cubicBezTo>
                  <a:pt x="1547379" y="113493"/>
                  <a:pt x="1536690" y="197069"/>
                  <a:pt x="1545031" y="369332"/>
                </a:cubicBezTo>
                <a:cubicBezTo>
                  <a:pt x="1344442" y="381740"/>
                  <a:pt x="1229523" y="387681"/>
                  <a:pt x="1060921" y="369332"/>
                </a:cubicBezTo>
                <a:cubicBezTo>
                  <a:pt x="892319" y="350984"/>
                  <a:pt x="757879" y="389187"/>
                  <a:pt x="515010" y="369332"/>
                </a:cubicBezTo>
                <a:cubicBezTo>
                  <a:pt x="272141" y="349477"/>
                  <a:pt x="214738" y="391727"/>
                  <a:pt x="0" y="369332"/>
                </a:cubicBezTo>
                <a:cubicBezTo>
                  <a:pt x="10524" y="225711"/>
                  <a:pt x="8734" y="158340"/>
                  <a:pt x="0" y="0"/>
                </a:cubicBezTo>
                <a:close/>
              </a:path>
            </a:pathLst>
          </a:custGeom>
          <a:ln w="31750" cmpd="tri">
            <a:solidFill>
              <a:srgbClr val="92D050"/>
            </a:solidFill>
            <a:extLst>
              <a:ext uri="{C807C97D-BFC1-408E-A445-0C87EB9F89A2}">
                <ask:lineSketchStyleProps xmlns:ask="http://schemas.microsoft.com/office/drawing/2018/sketchyshapes" xmlns="" sd="1219033472">
                  <a:prstGeom prst="rect">
                    <a:avLst/>
                  </a:prstGeom>
                  <ask:type>
                    <ask:lineSketchFreehand/>
                  </ask:type>
                </ask:lineSketchStyleProps>
              </a:ext>
            </a:extLst>
          </a:ln>
        </p:spPr>
        <p:txBody>
          <a:bodyPr wrap="square">
            <a:spAutoFit/>
          </a:bodyPr>
          <a:lstStyle/>
          <a:p>
            <a:pPr marL="12700" lvl="1" algn="just">
              <a:buClr>
                <a:srgbClr val="0070C0"/>
              </a:buClr>
            </a:pPr>
            <a:r>
              <a:rPr lang="es-CL" sz="1800">
                <a:solidFill>
                  <a:srgbClr val="222222"/>
                </a:solidFill>
                <a:latin typeface="Calibri" panose="020F0502020204030204" pitchFamily="34" charset="0"/>
                <a:cs typeface="Calibri" panose="020F0502020204030204" pitchFamily="34" charset="0"/>
              </a:rPr>
              <a:t>1 a valorTotal</a:t>
            </a:r>
          </a:p>
        </p:txBody>
      </p:sp>
      <p:sp>
        <p:nvSpPr>
          <p:cNvPr id="9" name="Rectángulo 8">
            <a:extLst>
              <a:ext uri="{FF2B5EF4-FFF2-40B4-BE49-F238E27FC236}">
                <a16:creationId xmlns:a16="http://schemas.microsoft.com/office/drawing/2014/main" id="{11379C7C-FCC6-1D42-8EED-280B04E23FD3}"/>
              </a:ext>
            </a:extLst>
          </p:cNvPr>
          <p:cNvSpPr/>
          <p:nvPr/>
        </p:nvSpPr>
        <p:spPr>
          <a:xfrm>
            <a:off x="2504661" y="1182327"/>
            <a:ext cx="5205683" cy="738664"/>
          </a:xfrm>
          <a:custGeom>
            <a:avLst/>
            <a:gdLst>
              <a:gd name="connsiteX0" fmla="*/ 0 w 5205683"/>
              <a:gd name="connsiteY0" fmla="*/ 0 h 738664"/>
              <a:gd name="connsiteX1" fmla="*/ 682523 w 5205683"/>
              <a:gd name="connsiteY1" fmla="*/ 0 h 738664"/>
              <a:gd name="connsiteX2" fmla="*/ 1312989 w 5205683"/>
              <a:gd name="connsiteY2" fmla="*/ 0 h 738664"/>
              <a:gd name="connsiteX3" fmla="*/ 1891398 w 5205683"/>
              <a:gd name="connsiteY3" fmla="*/ 0 h 738664"/>
              <a:gd name="connsiteX4" fmla="*/ 2469807 w 5205683"/>
              <a:gd name="connsiteY4" fmla="*/ 0 h 738664"/>
              <a:gd name="connsiteX5" fmla="*/ 3152330 w 5205683"/>
              <a:gd name="connsiteY5" fmla="*/ 0 h 738664"/>
              <a:gd name="connsiteX6" fmla="*/ 3782796 w 5205683"/>
              <a:gd name="connsiteY6" fmla="*/ 0 h 738664"/>
              <a:gd name="connsiteX7" fmla="*/ 4205035 w 5205683"/>
              <a:gd name="connsiteY7" fmla="*/ 0 h 738664"/>
              <a:gd name="connsiteX8" fmla="*/ 5205683 w 5205683"/>
              <a:gd name="connsiteY8" fmla="*/ 0 h 738664"/>
              <a:gd name="connsiteX9" fmla="*/ 5205683 w 5205683"/>
              <a:gd name="connsiteY9" fmla="*/ 384105 h 738664"/>
              <a:gd name="connsiteX10" fmla="*/ 5205683 w 5205683"/>
              <a:gd name="connsiteY10" fmla="*/ 738664 h 738664"/>
              <a:gd name="connsiteX11" fmla="*/ 4731387 w 5205683"/>
              <a:gd name="connsiteY11" fmla="*/ 738664 h 738664"/>
              <a:gd name="connsiteX12" fmla="*/ 4048865 w 5205683"/>
              <a:gd name="connsiteY12" fmla="*/ 738664 h 738664"/>
              <a:gd name="connsiteX13" fmla="*/ 3522512 w 5205683"/>
              <a:gd name="connsiteY13" fmla="*/ 738664 h 738664"/>
              <a:gd name="connsiteX14" fmla="*/ 2839989 w 5205683"/>
              <a:gd name="connsiteY14" fmla="*/ 738664 h 738664"/>
              <a:gd name="connsiteX15" fmla="*/ 2365694 w 5205683"/>
              <a:gd name="connsiteY15" fmla="*/ 738664 h 738664"/>
              <a:gd name="connsiteX16" fmla="*/ 1943455 w 5205683"/>
              <a:gd name="connsiteY16" fmla="*/ 738664 h 738664"/>
              <a:gd name="connsiteX17" fmla="*/ 1521216 w 5205683"/>
              <a:gd name="connsiteY17" fmla="*/ 738664 h 738664"/>
              <a:gd name="connsiteX18" fmla="*/ 890750 w 5205683"/>
              <a:gd name="connsiteY18" fmla="*/ 738664 h 738664"/>
              <a:gd name="connsiteX19" fmla="*/ 0 w 5205683"/>
              <a:gd name="connsiteY19" fmla="*/ 738664 h 738664"/>
              <a:gd name="connsiteX20" fmla="*/ 0 w 5205683"/>
              <a:gd name="connsiteY20" fmla="*/ 369332 h 738664"/>
              <a:gd name="connsiteX21" fmla="*/ 0 w 5205683"/>
              <a:gd name="connsiteY21" fmla="*/ 0 h 73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05683" h="738664" fill="none" extrusionOk="0">
                <a:moveTo>
                  <a:pt x="0" y="0"/>
                </a:moveTo>
                <a:cubicBezTo>
                  <a:pt x="157453" y="-40868"/>
                  <a:pt x="364671" y="6173"/>
                  <a:pt x="682523" y="0"/>
                </a:cubicBezTo>
                <a:cubicBezTo>
                  <a:pt x="1000375" y="-6173"/>
                  <a:pt x="1159721" y="30606"/>
                  <a:pt x="1312989" y="0"/>
                </a:cubicBezTo>
                <a:cubicBezTo>
                  <a:pt x="1466257" y="-30606"/>
                  <a:pt x="1658477" y="20519"/>
                  <a:pt x="1891398" y="0"/>
                </a:cubicBezTo>
                <a:cubicBezTo>
                  <a:pt x="2124319" y="-20519"/>
                  <a:pt x="2224365" y="11747"/>
                  <a:pt x="2469807" y="0"/>
                </a:cubicBezTo>
                <a:cubicBezTo>
                  <a:pt x="2715249" y="-11747"/>
                  <a:pt x="2921621" y="7860"/>
                  <a:pt x="3152330" y="0"/>
                </a:cubicBezTo>
                <a:cubicBezTo>
                  <a:pt x="3383039" y="-7860"/>
                  <a:pt x="3514006" y="2193"/>
                  <a:pt x="3782796" y="0"/>
                </a:cubicBezTo>
                <a:cubicBezTo>
                  <a:pt x="4051586" y="-2193"/>
                  <a:pt x="4105692" y="24128"/>
                  <a:pt x="4205035" y="0"/>
                </a:cubicBezTo>
                <a:cubicBezTo>
                  <a:pt x="4304378" y="-24128"/>
                  <a:pt x="4728567" y="115186"/>
                  <a:pt x="5205683" y="0"/>
                </a:cubicBezTo>
                <a:cubicBezTo>
                  <a:pt x="5207625" y="130597"/>
                  <a:pt x="5174820" y="211814"/>
                  <a:pt x="5205683" y="384105"/>
                </a:cubicBezTo>
                <a:cubicBezTo>
                  <a:pt x="5236546" y="556397"/>
                  <a:pt x="5170383" y="663710"/>
                  <a:pt x="5205683" y="738664"/>
                </a:cubicBezTo>
                <a:cubicBezTo>
                  <a:pt x="5065759" y="788051"/>
                  <a:pt x="4940022" y="719262"/>
                  <a:pt x="4731387" y="738664"/>
                </a:cubicBezTo>
                <a:cubicBezTo>
                  <a:pt x="4522752" y="758066"/>
                  <a:pt x="4207185" y="723232"/>
                  <a:pt x="4048865" y="738664"/>
                </a:cubicBezTo>
                <a:cubicBezTo>
                  <a:pt x="3890545" y="754096"/>
                  <a:pt x="3771521" y="699033"/>
                  <a:pt x="3522512" y="738664"/>
                </a:cubicBezTo>
                <a:cubicBezTo>
                  <a:pt x="3273503" y="778295"/>
                  <a:pt x="3094664" y="681415"/>
                  <a:pt x="2839989" y="738664"/>
                </a:cubicBezTo>
                <a:cubicBezTo>
                  <a:pt x="2585314" y="795913"/>
                  <a:pt x="2559704" y="713216"/>
                  <a:pt x="2365694" y="738664"/>
                </a:cubicBezTo>
                <a:cubicBezTo>
                  <a:pt x="2171685" y="764112"/>
                  <a:pt x="2112065" y="709899"/>
                  <a:pt x="1943455" y="738664"/>
                </a:cubicBezTo>
                <a:cubicBezTo>
                  <a:pt x="1774845" y="767429"/>
                  <a:pt x="1713847" y="696110"/>
                  <a:pt x="1521216" y="738664"/>
                </a:cubicBezTo>
                <a:cubicBezTo>
                  <a:pt x="1328585" y="781218"/>
                  <a:pt x="1046881" y="709647"/>
                  <a:pt x="890750" y="738664"/>
                </a:cubicBezTo>
                <a:cubicBezTo>
                  <a:pt x="734619" y="767681"/>
                  <a:pt x="258072" y="635206"/>
                  <a:pt x="0" y="738664"/>
                </a:cubicBezTo>
                <a:cubicBezTo>
                  <a:pt x="-24954" y="572617"/>
                  <a:pt x="27326" y="531652"/>
                  <a:pt x="0" y="369332"/>
                </a:cubicBezTo>
                <a:cubicBezTo>
                  <a:pt x="-27326" y="207012"/>
                  <a:pt x="4566" y="118566"/>
                  <a:pt x="0" y="0"/>
                </a:cubicBezTo>
                <a:close/>
              </a:path>
              <a:path w="5205683" h="738664" stroke="0" extrusionOk="0">
                <a:moveTo>
                  <a:pt x="0" y="0"/>
                </a:moveTo>
                <a:cubicBezTo>
                  <a:pt x="233869" y="-11500"/>
                  <a:pt x="382351" y="37410"/>
                  <a:pt x="526352" y="0"/>
                </a:cubicBezTo>
                <a:cubicBezTo>
                  <a:pt x="670353" y="-37410"/>
                  <a:pt x="835231" y="13576"/>
                  <a:pt x="948591" y="0"/>
                </a:cubicBezTo>
                <a:cubicBezTo>
                  <a:pt x="1061951" y="-13576"/>
                  <a:pt x="1439950" y="9116"/>
                  <a:pt x="1631114" y="0"/>
                </a:cubicBezTo>
                <a:cubicBezTo>
                  <a:pt x="1822278" y="-9116"/>
                  <a:pt x="2048390" y="15394"/>
                  <a:pt x="2157466" y="0"/>
                </a:cubicBezTo>
                <a:cubicBezTo>
                  <a:pt x="2266542" y="-15394"/>
                  <a:pt x="2456333" y="50692"/>
                  <a:pt x="2683819" y="0"/>
                </a:cubicBezTo>
                <a:cubicBezTo>
                  <a:pt x="2911305" y="-50692"/>
                  <a:pt x="3134683" y="22938"/>
                  <a:pt x="3366342" y="0"/>
                </a:cubicBezTo>
                <a:cubicBezTo>
                  <a:pt x="3598001" y="-22938"/>
                  <a:pt x="3614425" y="47882"/>
                  <a:pt x="3840637" y="0"/>
                </a:cubicBezTo>
                <a:cubicBezTo>
                  <a:pt x="4066849" y="-47882"/>
                  <a:pt x="4298616" y="12475"/>
                  <a:pt x="4523160" y="0"/>
                </a:cubicBezTo>
                <a:cubicBezTo>
                  <a:pt x="4747704" y="-12475"/>
                  <a:pt x="5045217" y="31669"/>
                  <a:pt x="5205683" y="0"/>
                </a:cubicBezTo>
                <a:cubicBezTo>
                  <a:pt x="5222803" y="100193"/>
                  <a:pt x="5172608" y="257057"/>
                  <a:pt x="5205683" y="369332"/>
                </a:cubicBezTo>
                <a:cubicBezTo>
                  <a:pt x="5238758" y="481607"/>
                  <a:pt x="5162893" y="631012"/>
                  <a:pt x="5205683" y="738664"/>
                </a:cubicBezTo>
                <a:cubicBezTo>
                  <a:pt x="4922937" y="785131"/>
                  <a:pt x="4790317" y="678594"/>
                  <a:pt x="4575217" y="738664"/>
                </a:cubicBezTo>
                <a:cubicBezTo>
                  <a:pt x="4360117" y="798734"/>
                  <a:pt x="4126314" y="676358"/>
                  <a:pt x="3892694" y="738664"/>
                </a:cubicBezTo>
                <a:cubicBezTo>
                  <a:pt x="3659074" y="800970"/>
                  <a:pt x="3486859" y="662278"/>
                  <a:pt x="3210171" y="738664"/>
                </a:cubicBezTo>
                <a:cubicBezTo>
                  <a:pt x="2933483" y="815050"/>
                  <a:pt x="2882902" y="688863"/>
                  <a:pt x="2735876" y="738664"/>
                </a:cubicBezTo>
                <a:cubicBezTo>
                  <a:pt x="2588851" y="788465"/>
                  <a:pt x="2357435" y="719937"/>
                  <a:pt x="2157466" y="738664"/>
                </a:cubicBezTo>
                <a:cubicBezTo>
                  <a:pt x="1957497" y="757391"/>
                  <a:pt x="1814940" y="693505"/>
                  <a:pt x="1474944" y="738664"/>
                </a:cubicBezTo>
                <a:cubicBezTo>
                  <a:pt x="1134948" y="783823"/>
                  <a:pt x="1140111" y="690992"/>
                  <a:pt x="896534" y="738664"/>
                </a:cubicBezTo>
                <a:cubicBezTo>
                  <a:pt x="652957" y="786336"/>
                  <a:pt x="289750" y="728085"/>
                  <a:pt x="0" y="738664"/>
                </a:cubicBezTo>
                <a:cubicBezTo>
                  <a:pt x="-19740" y="570931"/>
                  <a:pt x="19761" y="497873"/>
                  <a:pt x="0" y="384105"/>
                </a:cubicBezTo>
                <a:cubicBezTo>
                  <a:pt x="-19761" y="270337"/>
                  <a:pt x="45686" y="117598"/>
                  <a:pt x="0" y="0"/>
                </a:cubicBezTo>
                <a:close/>
              </a:path>
            </a:pathLst>
          </a:custGeom>
          <a:ln>
            <a:solidFill>
              <a:schemeClr val="accent2">
                <a:shade val="95000"/>
                <a:satMod val="105000"/>
              </a:schemeClr>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wrap="square">
            <a:spAutoFit/>
          </a:bodyPr>
          <a:lstStyle/>
          <a:p>
            <a:pPr lvl="3" algn="just" eaLnBrk="1" hangingPunct="1">
              <a:buFontTx/>
              <a:buNone/>
            </a:pPr>
            <a:r>
              <a:rPr lang="es-ES" dirty="0">
                <a:latin typeface="Century Gothic" panose="020B0502020202020204" pitchFamily="34" charset="0"/>
              </a:rPr>
              <a:t>for (inicialización; condición de repetición; incremento){</a:t>
            </a:r>
          </a:p>
          <a:p>
            <a:pPr lvl="3" algn="just" eaLnBrk="1" hangingPunct="1">
              <a:buFontTx/>
              <a:buNone/>
            </a:pPr>
            <a:r>
              <a:rPr lang="es-ES" dirty="0">
                <a:latin typeface="Century Gothic" panose="020B0502020202020204" pitchFamily="34" charset="0"/>
              </a:rPr>
              <a:t>     //instrucciones;</a:t>
            </a:r>
          </a:p>
          <a:p>
            <a:pPr lvl="3" algn="just" eaLnBrk="1" hangingPunct="1">
              <a:buFontTx/>
              <a:buNone/>
            </a:pPr>
            <a:r>
              <a:rPr lang="es-ES" dirty="0">
                <a:latin typeface="Century Gothic" panose="020B0502020202020204" pitchFamily="34" charset="0"/>
              </a:rPr>
              <a:t>}</a:t>
            </a:r>
          </a:p>
        </p:txBody>
      </p:sp>
      <p:sp>
        <p:nvSpPr>
          <p:cNvPr id="10" name="Rectángulo 9">
            <a:extLst>
              <a:ext uri="{FF2B5EF4-FFF2-40B4-BE49-F238E27FC236}">
                <a16:creationId xmlns:a16="http://schemas.microsoft.com/office/drawing/2014/main" id="{09591911-057B-B247-B32E-6023673A281C}"/>
              </a:ext>
            </a:extLst>
          </p:cNvPr>
          <p:cNvSpPr/>
          <p:nvPr/>
        </p:nvSpPr>
        <p:spPr>
          <a:xfrm>
            <a:off x="397564" y="2597855"/>
            <a:ext cx="1545031" cy="646331"/>
          </a:xfrm>
          <a:custGeom>
            <a:avLst/>
            <a:gdLst>
              <a:gd name="connsiteX0" fmla="*/ 0 w 1545031"/>
              <a:gd name="connsiteY0" fmla="*/ 0 h 646331"/>
              <a:gd name="connsiteX1" fmla="*/ 545911 w 1545031"/>
              <a:gd name="connsiteY1" fmla="*/ 0 h 646331"/>
              <a:gd name="connsiteX2" fmla="*/ 1076372 w 1545031"/>
              <a:gd name="connsiteY2" fmla="*/ 0 h 646331"/>
              <a:gd name="connsiteX3" fmla="*/ 1545031 w 1545031"/>
              <a:gd name="connsiteY3" fmla="*/ 0 h 646331"/>
              <a:gd name="connsiteX4" fmla="*/ 1545031 w 1545031"/>
              <a:gd name="connsiteY4" fmla="*/ 646331 h 646331"/>
              <a:gd name="connsiteX5" fmla="*/ 1060921 w 1545031"/>
              <a:gd name="connsiteY5" fmla="*/ 646331 h 646331"/>
              <a:gd name="connsiteX6" fmla="*/ 545911 w 1545031"/>
              <a:gd name="connsiteY6" fmla="*/ 646331 h 646331"/>
              <a:gd name="connsiteX7" fmla="*/ 0 w 1545031"/>
              <a:gd name="connsiteY7" fmla="*/ 646331 h 646331"/>
              <a:gd name="connsiteX8" fmla="*/ 0 w 1545031"/>
              <a:gd name="connsiteY8"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031" h="646331" fill="none" extrusionOk="0">
                <a:moveTo>
                  <a:pt x="0" y="0"/>
                </a:moveTo>
                <a:cubicBezTo>
                  <a:pt x="168413" y="16014"/>
                  <a:pt x="316741" y="-4771"/>
                  <a:pt x="545911" y="0"/>
                </a:cubicBezTo>
                <a:cubicBezTo>
                  <a:pt x="775081" y="4771"/>
                  <a:pt x="818930" y="6437"/>
                  <a:pt x="1076372" y="0"/>
                </a:cubicBezTo>
                <a:cubicBezTo>
                  <a:pt x="1333814" y="-6437"/>
                  <a:pt x="1346736" y="-15046"/>
                  <a:pt x="1545031" y="0"/>
                </a:cubicBezTo>
                <a:cubicBezTo>
                  <a:pt x="1538913" y="301445"/>
                  <a:pt x="1552134" y="470760"/>
                  <a:pt x="1545031" y="646331"/>
                </a:cubicBezTo>
                <a:cubicBezTo>
                  <a:pt x="1422378" y="625004"/>
                  <a:pt x="1235521" y="661029"/>
                  <a:pt x="1060921" y="646331"/>
                </a:cubicBezTo>
                <a:cubicBezTo>
                  <a:pt x="886321" y="631634"/>
                  <a:pt x="711831" y="629970"/>
                  <a:pt x="545911" y="646331"/>
                </a:cubicBezTo>
                <a:cubicBezTo>
                  <a:pt x="379991" y="662693"/>
                  <a:pt x="208235" y="642010"/>
                  <a:pt x="0" y="646331"/>
                </a:cubicBezTo>
                <a:cubicBezTo>
                  <a:pt x="-29401" y="407899"/>
                  <a:pt x="13636" y="230870"/>
                  <a:pt x="0" y="0"/>
                </a:cubicBezTo>
                <a:close/>
              </a:path>
              <a:path w="1545031" h="646331" stroke="0" extrusionOk="0">
                <a:moveTo>
                  <a:pt x="0" y="0"/>
                </a:moveTo>
                <a:cubicBezTo>
                  <a:pt x="189132" y="-3259"/>
                  <a:pt x="310330" y="-2575"/>
                  <a:pt x="499560" y="0"/>
                </a:cubicBezTo>
                <a:cubicBezTo>
                  <a:pt x="688790" y="2575"/>
                  <a:pt x="868027" y="-19111"/>
                  <a:pt x="968219" y="0"/>
                </a:cubicBezTo>
                <a:cubicBezTo>
                  <a:pt x="1068411" y="19111"/>
                  <a:pt x="1392538" y="-10808"/>
                  <a:pt x="1545031" y="0"/>
                </a:cubicBezTo>
                <a:cubicBezTo>
                  <a:pt x="1551996" y="174446"/>
                  <a:pt x="1532074" y="454538"/>
                  <a:pt x="1545031" y="646331"/>
                </a:cubicBezTo>
                <a:cubicBezTo>
                  <a:pt x="1344442" y="658739"/>
                  <a:pt x="1229523" y="664680"/>
                  <a:pt x="1060921" y="646331"/>
                </a:cubicBezTo>
                <a:cubicBezTo>
                  <a:pt x="892319" y="627983"/>
                  <a:pt x="757879" y="666186"/>
                  <a:pt x="515010" y="646331"/>
                </a:cubicBezTo>
                <a:cubicBezTo>
                  <a:pt x="272141" y="626476"/>
                  <a:pt x="214738" y="668726"/>
                  <a:pt x="0" y="646331"/>
                </a:cubicBezTo>
                <a:cubicBezTo>
                  <a:pt x="-31026" y="499526"/>
                  <a:pt x="22584" y="204044"/>
                  <a:pt x="0" y="0"/>
                </a:cubicBezTo>
                <a:close/>
              </a:path>
            </a:pathLst>
          </a:custGeom>
          <a:ln w="31750" cmpd="tri">
            <a:solidFill>
              <a:srgbClr val="92D050"/>
            </a:solidFill>
            <a:extLst>
              <a:ext uri="{C807C97D-BFC1-408E-A445-0C87EB9F89A2}">
                <ask:lineSketchStyleProps xmlns:ask="http://schemas.microsoft.com/office/drawing/2018/sketchyshapes" xmlns="" sd="1219033472">
                  <a:prstGeom prst="rect">
                    <a:avLst/>
                  </a:prstGeom>
                  <ask:type>
                    <ask:lineSketchFreehand/>
                  </ask:type>
                </ask:lineSketchStyleProps>
              </a:ext>
            </a:extLst>
          </a:ln>
        </p:spPr>
        <p:txBody>
          <a:bodyPr wrap="square">
            <a:spAutoFit/>
          </a:bodyPr>
          <a:lstStyle/>
          <a:p>
            <a:pPr marL="12700" lvl="1" algn="just">
              <a:buClr>
                <a:srgbClr val="0070C0"/>
              </a:buClr>
            </a:pPr>
            <a:r>
              <a:rPr lang="es-CL" sz="1800">
                <a:solidFill>
                  <a:srgbClr val="222222"/>
                </a:solidFill>
                <a:latin typeface="Calibri" panose="020F0502020204030204" pitchFamily="34" charset="0"/>
                <a:cs typeface="Calibri" panose="020F0502020204030204" pitchFamily="34" charset="0"/>
              </a:rPr>
              <a:t>valorTotal</a:t>
            </a:r>
          </a:p>
          <a:p>
            <a:pPr marL="12700" lvl="1" algn="just">
              <a:buClr>
                <a:srgbClr val="0070C0"/>
              </a:buClr>
            </a:pPr>
            <a:r>
              <a:rPr lang="es-CL" sz="1800">
                <a:solidFill>
                  <a:srgbClr val="222222"/>
                </a:solidFill>
                <a:latin typeface="Calibri" panose="020F0502020204030204" pitchFamily="34" charset="0"/>
                <a:cs typeface="Calibri" panose="020F0502020204030204" pitchFamily="34" charset="0"/>
              </a:rPr>
              <a:t>es conocido</a:t>
            </a:r>
          </a:p>
        </p:txBody>
      </p:sp>
    </p:spTree>
    <p:extLst>
      <p:ext uri="{BB962C8B-B14F-4D97-AF65-F5344CB8AC3E}">
        <p14:creationId xmlns:p14="http://schemas.microsoft.com/office/powerpoint/2010/main" val="263800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3004575" y="3476149"/>
            <a:ext cx="5995800" cy="2414985"/>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r>
              <a:rPr lang="es-ES_tradnl" noProof="0" dirty="0"/>
              <a:t>Sentencias de decisión y repetición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DDB1AC54-85C3-BF4D-9594-8FA9BAAAD71D}"/>
              </a:ext>
            </a:extLst>
          </p:cNvPr>
          <p:cNvSpPr/>
          <p:nvPr/>
        </p:nvSpPr>
        <p:spPr>
          <a:xfrm>
            <a:off x="160185" y="1519468"/>
            <a:ext cx="8427223" cy="584775"/>
          </a:xfrm>
          <a:custGeom>
            <a:avLst/>
            <a:gdLst>
              <a:gd name="connsiteX0" fmla="*/ 0 w 8427223"/>
              <a:gd name="connsiteY0" fmla="*/ 0 h 584775"/>
              <a:gd name="connsiteX1" fmla="*/ 730359 w 8427223"/>
              <a:gd name="connsiteY1" fmla="*/ 0 h 584775"/>
              <a:gd name="connsiteX2" fmla="*/ 1123630 w 8427223"/>
              <a:gd name="connsiteY2" fmla="*/ 0 h 584775"/>
              <a:gd name="connsiteX3" fmla="*/ 1769717 w 8427223"/>
              <a:gd name="connsiteY3" fmla="*/ 0 h 584775"/>
              <a:gd name="connsiteX4" fmla="*/ 2162987 w 8427223"/>
              <a:gd name="connsiteY4" fmla="*/ 0 h 584775"/>
              <a:gd name="connsiteX5" fmla="*/ 2724802 w 8427223"/>
              <a:gd name="connsiteY5" fmla="*/ 0 h 584775"/>
              <a:gd name="connsiteX6" fmla="*/ 3370889 w 8427223"/>
              <a:gd name="connsiteY6" fmla="*/ 0 h 584775"/>
              <a:gd name="connsiteX7" fmla="*/ 3679887 w 8427223"/>
              <a:gd name="connsiteY7" fmla="*/ 0 h 584775"/>
              <a:gd name="connsiteX8" fmla="*/ 3988886 w 8427223"/>
              <a:gd name="connsiteY8" fmla="*/ 0 h 584775"/>
              <a:gd name="connsiteX9" fmla="*/ 4719245 w 8427223"/>
              <a:gd name="connsiteY9" fmla="*/ 0 h 584775"/>
              <a:gd name="connsiteX10" fmla="*/ 5281060 w 8427223"/>
              <a:gd name="connsiteY10" fmla="*/ 0 h 584775"/>
              <a:gd name="connsiteX11" fmla="*/ 5590058 w 8427223"/>
              <a:gd name="connsiteY11" fmla="*/ 0 h 584775"/>
              <a:gd name="connsiteX12" fmla="*/ 6151873 w 8427223"/>
              <a:gd name="connsiteY12" fmla="*/ 0 h 584775"/>
              <a:gd name="connsiteX13" fmla="*/ 6882232 w 8427223"/>
              <a:gd name="connsiteY13" fmla="*/ 0 h 584775"/>
              <a:gd name="connsiteX14" fmla="*/ 7359775 w 8427223"/>
              <a:gd name="connsiteY14" fmla="*/ 0 h 584775"/>
              <a:gd name="connsiteX15" fmla="*/ 7837317 w 8427223"/>
              <a:gd name="connsiteY15" fmla="*/ 0 h 584775"/>
              <a:gd name="connsiteX16" fmla="*/ 8427223 w 8427223"/>
              <a:gd name="connsiteY16" fmla="*/ 0 h 584775"/>
              <a:gd name="connsiteX17" fmla="*/ 8427223 w 8427223"/>
              <a:gd name="connsiteY17" fmla="*/ 584775 h 584775"/>
              <a:gd name="connsiteX18" fmla="*/ 7865408 w 8427223"/>
              <a:gd name="connsiteY18" fmla="*/ 584775 h 584775"/>
              <a:gd name="connsiteX19" fmla="*/ 7219321 w 8427223"/>
              <a:gd name="connsiteY19" fmla="*/ 584775 h 584775"/>
              <a:gd name="connsiteX20" fmla="*/ 6573234 w 8427223"/>
              <a:gd name="connsiteY20" fmla="*/ 584775 h 584775"/>
              <a:gd name="connsiteX21" fmla="*/ 6179964 w 8427223"/>
              <a:gd name="connsiteY21" fmla="*/ 584775 h 584775"/>
              <a:gd name="connsiteX22" fmla="*/ 5449604 w 8427223"/>
              <a:gd name="connsiteY22" fmla="*/ 584775 h 584775"/>
              <a:gd name="connsiteX23" fmla="*/ 4887789 w 8427223"/>
              <a:gd name="connsiteY23" fmla="*/ 584775 h 584775"/>
              <a:gd name="connsiteX24" fmla="*/ 4578791 w 8427223"/>
              <a:gd name="connsiteY24" fmla="*/ 584775 h 584775"/>
              <a:gd name="connsiteX25" fmla="*/ 4016976 w 8427223"/>
              <a:gd name="connsiteY25" fmla="*/ 584775 h 584775"/>
              <a:gd name="connsiteX26" fmla="*/ 3539434 w 8427223"/>
              <a:gd name="connsiteY26" fmla="*/ 584775 h 584775"/>
              <a:gd name="connsiteX27" fmla="*/ 3061891 w 8427223"/>
              <a:gd name="connsiteY27" fmla="*/ 584775 h 584775"/>
              <a:gd name="connsiteX28" fmla="*/ 2584348 w 8427223"/>
              <a:gd name="connsiteY28" fmla="*/ 584775 h 584775"/>
              <a:gd name="connsiteX29" fmla="*/ 2106806 w 8427223"/>
              <a:gd name="connsiteY29" fmla="*/ 584775 h 584775"/>
              <a:gd name="connsiteX30" fmla="*/ 1460719 w 8427223"/>
              <a:gd name="connsiteY30" fmla="*/ 584775 h 584775"/>
              <a:gd name="connsiteX31" fmla="*/ 898904 w 8427223"/>
              <a:gd name="connsiteY31" fmla="*/ 584775 h 584775"/>
              <a:gd name="connsiteX32" fmla="*/ 589906 w 8427223"/>
              <a:gd name="connsiteY32" fmla="*/ 584775 h 584775"/>
              <a:gd name="connsiteX33" fmla="*/ 0 w 8427223"/>
              <a:gd name="connsiteY33" fmla="*/ 584775 h 584775"/>
              <a:gd name="connsiteX34" fmla="*/ 0 w 8427223"/>
              <a:gd name="connsiteY34" fmla="*/ 0 h 58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427223" h="584775" fill="none" extrusionOk="0">
                <a:moveTo>
                  <a:pt x="0" y="0"/>
                </a:moveTo>
                <a:cubicBezTo>
                  <a:pt x="320317" y="-25716"/>
                  <a:pt x="460035" y="106"/>
                  <a:pt x="730359" y="0"/>
                </a:cubicBezTo>
                <a:cubicBezTo>
                  <a:pt x="1000683" y="-106"/>
                  <a:pt x="1034667" y="10264"/>
                  <a:pt x="1123630" y="0"/>
                </a:cubicBezTo>
                <a:cubicBezTo>
                  <a:pt x="1212593" y="-10264"/>
                  <a:pt x="1487892" y="74729"/>
                  <a:pt x="1769717" y="0"/>
                </a:cubicBezTo>
                <a:cubicBezTo>
                  <a:pt x="2051542" y="-74729"/>
                  <a:pt x="2049008" y="5348"/>
                  <a:pt x="2162987" y="0"/>
                </a:cubicBezTo>
                <a:cubicBezTo>
                  <a:pt x="2276966" y="-5348"/>
                  <a:pt x="2463448" y="67047"/>
                  <a:pt x="2724802" y="0"/>
                </a:cubicBezTo>
                <a:cubicBezTo>
                  <a:pt x="2986156" y="-67047"/>
                  <a:pt x="3211882" y="54808"/>
                  <a:pt x="3370889" y="0"/>
                </a:cubicBezTo>
                <a:cubicBezTo>
                  <a:pt x="3529896" y="-54808"/>
                  <a:pt x="3565346" y="2338"/>
                  <a:pt x="3679887" y="0"/>
                </a:cubicBezTo>
                <a:cubicBezTo>
                  <a:pt x="3794428" y="-2338"/>
                  <a:pt x="3905958" y="17354"/>
                  <a:pt x="3988886" y="0"/>
                </a:cubicBezTo>
                <a:cubicBezTo>
                  <a:pt x="4071814" y="-17354"/>
                  <a:pt x="4451910" y="39639"/>
                  <a:pt x="4719245" y="0"/>
                </a:cubicBezTo>
                <a:cubicBezTo>
                  <a:pt x="4986580" y="-39639"/>
                  <a:pt x="5017232" y="986"/>
                  <a:pt x="5281060" y="0"/>
                </a:cubicBezTo>
                <a:cubicBezTo>
                  <a:pt x="5544888" y="-986"/>
                  <a:pt x="5501882" y="18479"/>
                  <a:pt x="5590058" y="0"/>
                </a:cubicBezTo>
                <a:cubicBezTo>
                  <a:pt x="5678234" y="-18479"/>
                  <a:pt x="5975130" y="11095"/>
                  <a:pt x="6151873" y="0"/>
                </a:cubicBezTo>
                <a:cubicBezTo>
                  <a:pt x="6328617" y="-11095"/>
                  <a:pt x="6605522" y="47681"/>
                  <a:pt x="6882232" y="0"/>
                </a:cubicBezTo>
                <a:cubicBezTo>
                  <a:pt x="7158942" y="-47681"/>
                  <a:pt x="7250002" y="48071"/>
                  <a:pt x="7359775" y="0"/>
                </a:cubicBezTo>
                <a:cubicBezTo>
                  <a:pt x="7469548" y="-48071"/>
                  <a:pt x="7733018" y="27383"/>
                  <a:pt x="7837317" y="0"/>
                </a:cubicBezTo>
                <a:cubicBezTo>
                  <a:pt x="7941616" y="-27383"/>
                  <a:pt x="8232120" y="36935"/>
                  <a:pt x="8427223" y="0"/>
                </a:cubicBezTo>
                <a:cubicBezTo>
                  <a:pt x="8450639" y="263198"/>
                  <a:pt x="8379080" y="317208"/>
                  <a:pt x="8427223" y="584775"/>
                </a:cubicBezTo>
                <a:cubicBezTo>
                  <a:pt x="8259997" y="626740"/>
                  <a:pt x="8027791" y="573766"/>
                  <a:pt x="7865408" y="584775"/>
                </a:cubicBezTo>
                <a:cubicBezTo>
                  <a:pt x="7703026" y="595784"/>
                  <a:pt x="7438310" y="539565"/>
                  <a:pt x="7219321" y="584775"/>
                </a:cubicBezTo>
                <a:cubicBezTo>
                  <a:pt x="7000332" y="629985"/>
                  <a:pt x="6735965" y="553655"/>
                  <a:pt x="6573234" y="584775"/>
                </a:cubicBezTo>
                <a:cubicBezTo>
                  <a:pt x="6410503" y="615895"/>
                  <a:pt x="6305880" y="578507"/>
                  <a:pt x="6179964" y="584775"/>
                </a:cubicBezTo>
                <a:cubicBezTo>
                  <a:pt x="6054048" y="591043"/>
                  <a:pt x="5620979" y="549299"/>
                  <a:pt x="5449604" y="584775"/>
                </a:cubicBezTo>
                <a:cubicBezTo>
                  <a:pt x="5278229" y="620251"/>
                  <a:pt x="5156929" y="538649"/>
                  <a:pt x="4887789" y="584775"/>
                </a:cubicBezTo>
                <a:cubicBezTo>
                  <a:pt x="4618649" y="630901"/>
                  <a:pt x="4669593" y="579630"/>
                  <a:pt x="4578791" y="584775"/>
                </a:cubicBezTo>
                <a:cubicBezTo>
                  <a:pt x="4487989" y="589920"/>
                  <a:pt x="4280529" y="520557"/>
                  <a:pt x="4016976" y="584775"/>
                </a:cubicBezTo>
                <a:cubicBezTo>
                  <a:pt x="3753424" y="648993"/>
                  <a:pt x="3708985" y="547931"/>
                  <a:pt x="3539434" y="584775"/>
                </a:cubicBezTo>
                <a:cubicBezTo>
                  <a:pt x="3369883" y="621619"/>
                  <a:pt x="3191232" y="550513"/>
                  <a:pt x="3061891" y="584775"/>
                </a:cubicBezTo>
                <a:cubicBezTo>
                  <a:pt x="2932550" y="619037"/>
                  <a:pt x="2692827" y="564648"/>
                  <a:pt x="2584348" y="584775"/>
                </a:cubicBezTo>
                <a:cubicBezTo>
                  <a:pt x="2475869" y="604902"/>
                  <a:pt x="2225663" y="555302"/>
                  <a:pt x="2106806" y="584775"/>
                </a:cubicBezTo>
                <a:cubicBezTo>
                  <a:pt x="1987949" y="614248"/>
                  <a:pt x="1701773" y="555830"/>
                  <a:pt x="1460719" y="584775"/>
                </a:cubicBezTo>
                <a:cubicBezTo>
                  <a:pt x="1219665" y="613720"/>
                  <a:pt x="1019604" y="518831"/>
                  <a:pt x="898904" y="584775"/>
                </a:cubicBezTo>
                <a:cubicBezTo>
                  <a:pt x="778205" y="650719"/>
                  <a:pt x="658938" y="583831"/>
                  <a:pt x="589906" y="584775"/>
                </a:cubicBezTo>
                <a:cubicBezTo>
                  <a:pt x="520874" y="585719"/>
                  <a:pt x="195368" y="571608"/>
                  <a:pt x="0" y="584775"/>
                </a:cubicBezTo>
                <a:cubicBezTo>
                  <a:pt x="-18005" y="344785"/>
                  <a:pt x="49194" y="283527"/>
                  <a:pt x="0" y="0"/>
                </a:cubicBezTo>
                <a:close/>
              </a:path>
              <a:path w="8427223" h="584775" stroke="0" extrusionOk="0">
                <a:moveTo>
                  <a:pt x="0" y="0"/>
                </a:moveTo>
                <a:cubicBezTo>
                  <a:pt x="158849" y="-5077"/>
                  <a:pt x="275769" y="5971"/>
                  <a:pt x="477543" y="0"/>
                </a:cubicBezTo>
                <a:cubicBezTo>
                  <a:pt x="679317" y="-5971"/>
                  <a:pt x="643473" y="13019"/>
                  <a:pt x="786541" y="0"/>
                </a:cubicBezTo>
                <a:cubicBezTo>
                  <a:pt x="929609" y="-13019"/>
                  <a:pt x="1173742" y="18074"/>
                  <a:pt x="1516900" y="0"/>
                </a:cubicBezTo>
                <a:cubicBezTo>
                  <a:pt x="1860058" y="-18074"/>
                  <a:pt x="1791131" y="31053"/>
                  <a:pt x="1994443" y="0"/>
                </a:cubicBezTo>
                <a:cubicBezTo>
                  <a:pt x="2197755" y="-31053"/>
                  <a:pt x="2284530" y="30808"/>
                  <a:pt x="2471985" y="0"/>
                </a:cubicBezTo>
                <a:cubicBezTo>
                  <a:pt x="2659440" y="-30808"/>
                  <a:pt x="2940263" y="9381"/>
                  <a:pt x="3202345" y="0"/>
                </a:cubicBezTo>
                <a:cubicBezTo>
                  <a:pt x="3464427" y="-9381"/>
                  <a:pt x="3423801" y="38385"/>
                  <a:pt x="3595615" y="0"/>
                </a:cubicBezTo>
                <a:cubicBezTo>
                  <a:pt x="3767429" y="-38385"/>
                  <a:pt x="4165329" y="29922"/>
                  <a:pt x="4325974" y="0"/>
                </a:cubicBezTo>
                <a:cubicBezTo>
                  <a:pt x="4486619" y="-29922"/>
                  <a:pt x="4706263" y="85635"/>
                  <a:pt x="5056334" y="0"/>
                </a:cubicBezTo>
                <a:cubicBezTo>
                  <a:pt x="5406405" y="-85635"/>
                  <a:pt x="5396866" y="46173"/>
                  <a:pt x="5618149" y="0"/>
                </a:cubicBezTo>
                <a:cubicBezTo>
                  <a:pt x="5839433" y="-46173"/>
                  <a:pt x="6178059" y="71134"/>
                  <a:pt x="6348508" y="0"/>
                </a:cubicBezTo>
                <a:cubicBezTo>
                  <a:pt x="6518957" y="-71134"/>
                  <a:pt x="6618279" y="27400"/>
                  <a:pt x="6826051" y="0"/>
                </a:cubicBezTo>
                <a:cubicBezTo>
                  <a:pt x="7033823" y="-27400"/>
                  <a:pt x="7089739" y="17927"/>
                  <a:pt x="7303593" y="0"/>
                </a:cubicBezTo>
                <a:cubicBezTo>
                  <a:pt x="7517447" y="-17927"/>
                  <a:pt x="7632645" y="943"/>
                  <a:pt x="7949680" y="0"/>
                </a:cubicBezTo>
                <a:cubicBezTo>
                  <a:pt x="8266715" y="-943"/>
                  <a:pt x="8228767" y="14456"/>
                  <a:pt x="8427223" y="0"/>
                </a:cubicBezTo>
                <a:cubicBezTo>
                  <a:pt x="8485888" y="159339"/>
                  <a:pt x="8403784" y="303012"/>
                  <a:pt x="8427223" y="584775"/>
                </a:cubicBezTo>
                <a:cubicBezTo>
                  <a:pt x="8198777" y="661791"/>
                  <a:pt x="8030659" y="534825"/>
                  <a:pt x="7781136" y="584775"/>
                </a:cubicBezTo>
                <a:cubicBezTo>
                  <a:pt x="7531613" y="634725"/>
                  <a:pt x="7434161" y="565640"/>
                  <a:pt x="7219321" y="584775"/>
                </a:cubicBezTo>
                <a:cubicBezTo>
                  <a:pt x="7004481" y="603910"/>
                  <a:pt x="6993398" y="577472"/>
                  <a:pt x="6910323" y="584775"/>
                </a:cubicBezTo>
                <a:cubicBezTo>
                  <a:pt x="6827248" y="592078"/>
                  <a:pt x="6635063" y="552619"/>
                  <a:pt x="6517052" y="584775"/>
                </a:cubicBezTo>
                <a:cubicBezTo>
                  <a:pt x="6399041" y="616931"/>
                  <a:pt x="5975584" y="501777"/>
                  <a:pt x="5786693" y="584775"/>
                </a:cubicBezTo>
                <a:cubicBezTo>
                  <a:pt x="5597802" y="667773"/>
                  <a:pt x="5384977" y="558560"/>
                  <a:pt x="5224878" y="584775"/>
                </a:cubicBezTo>
                <a:cubicBezTo>
                  <a:pt x="5064779" y="610990"/>
                  <a:pt x="4995486" y="548714"/>
                  <a:pt x="4831608" y="584775"/>
                </a:cubicBezTo>
                <a:cubicBezTo>
                  <a:pt x="4667730" y="620836"/>
                  <a:pt x="4475482" y="570350"/>
                  <a:pt x="4269793" y="584775"/>
                </a:cubicBezTo>
                <a:cubicBezTo>
                  <a:pt x="4064104" y="599200"/>
                  <a:pt x="4091675" y="555931"/>
                  <a:pt x="3960795" y="584775"/>
                </a:cubicBezTo>
                <a:cubicBezTo>
                  <a:pt x="3829915" y="613619"/>
                  <a:pt x="3771752" y="574603"/>
                  <a:pt x="3651797" y="584775"/>
                </a:cubicBezTo>
                <a:cubicBezTo>
                  <a:pt x="3531842" y="594947"/>
                  <a:pt x="3252467" y="530416"/>
                  <a:pt x="3089982" y="584775"/>
                </a:cubicBezTo>
                <a:cubicBezTo>
                  <a:pt x="2927497" y="639134"/>
                  <a:pt x="2821656" y="579738"/>
                  <a:pt x="2696711" y="584775"/>
                </a:cubicBezTo>
                <a:cubicBezTo>
                  <a:pt x="2571766" y="589812"/>
                  <a:pt x="2257017" y="583545"/>
                  <a:pt x="2050624" y="584775"/>
                </a:cubicBezTo>
                <a:cubicBezTo>
                  <a:pt x="1844231" y="586005"/>
                  <a:pt x="1791513" y="579306"/>
                  <a:pt x="1657354" y="584775"/>
                </a:cubicBezTo>
                <a:cubicBezTo>
                  <a:pt x="1523195" y="590244"/>
                  <a:pt x="1233594" y="521391"/>
                  <a:pt x="1011267" y="584775"/>
                </a:cubicBezTo>
                <a:cubicBezTo>
                  <a:pt x="788940" y="648159"/>
                  <a:pt x="767405" y="549897"/>
                  <a:pt x="702269" y="584775"/>
                </a:cubicBezTo>
                <a:cubicBezTo>
                  <a:pt x="637133" y="619653"/>
                  <a:pt x="254567" y="540958"/>
                  <a:pt x="0" y="584775"/>
                </a:cubicBezTo>
                <a:cubicBezTo>
                  <a:pt x="-6665" y="460628"/>
                  <a:pt x="6447" y="122744"/>
                  <a:pt x="0" y="0"/>
                </a:cubicBezTo>
                <a:close/>
              </a:path>
            </a:pathLst>
          </a:custGeom>
          <a:ln w="19050">
            <a:solidFill>
              <a:schemeClr val="accent6">
                <a:lumMod val="75000"/>
              </a:schemeClr>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wrap="square">
            <a:spAutoFit/>
          </a:bodyPr>
          <a:lstStyle/>
          <a:p>
            <a:pPr algn="just"/>
            <a:r>
              <a:rPr lang="es-CL" sz="1600">
                <a:latin typeface="Century Gothic" panose="020B0502020202020204" pitchFamily="34" charset="0"/>
              </a:rPr>
              <a:t>El programador deberá analizar el problema para determinar para cada caso que sentencia es la más adecuada</a:t>
            </a:r>
            <a:endParaRPr lang="es-ES_tradnl" sz="1600" dirty="0">
              <a:latin typeface="Century Gothic" panose="020B0502020202020204" pitchFamily="34" charset="0"/>
            </a:endParaRPr>
          </a:p>
        </p:txBody>
      </p:sp>
      <p:sp>
        <p:nvSpPr>
          <p:cNvPr id="5" name="Título 2">
            <a:extLst>
              <a:ext uri="{FF2B5EF4-FFF2-40B4-BE49-F238E27FC236}">
                <a16:creationId xmlns:a16="http://schemas.microsoft.com/office/drawing/2014/main" id="{AA997668-FB6E-D74D-8FA5-5BCC44D7E5CC}"/>
              </a:ext>
            </a:extLst>
          </p:cNvPr>
          <p:cNvSpPr>
            <a:spLocks noGrp="1"/>
          </p:cNvSpPr>
          <p:nvPr>
            <p:ph type="title"/>
          </p:nvPr>
        </p:nvSpPr>
        <p:spPr>
          <a:xfrm>
            <a:off x="1763699" y="212725"/>
            <a:ext cx="4288185" cy="813000"/>
          </a:xfrm>
        </p:spPr>
        <p:txBody>
          <a:bodyPr/>
          <a:lstStyle/>
          <a:p>
            <a:r>
              <a:rPr lang="es-ES_tradnl" dirty="0"/>
              <a:t>Sentencias de iteración</a:t>
            </a:r>
            <a:endParaRPr lang="es-ES_tradnl" noProof="0" dirty="0"/>
          </a:p>
        </p:txBody>
      </p:sp>
      <p:sp>
        <p:nvSpPr>
          <p:cNvPr id="6" name="Rectángulo 5">
            <a:extLst>
              <a:ext uri="{FF2B5EF4-FFF2-40B4-BE49-F238E27FC236}">
                <a16:creationId xmlns:a16="http://schemas.microsoft.com/office/drawing/2014/main" id="{B3CA8197-2DA5-5F41-B815-E9171C3E085D}"/>
              </a:ext>
            </a:extLst>
          </p:cNvPr>
          <p:cNvSpPr/>
          <p:nvPr/>
        </p:nvSpPr>
        <p:spPr>
          <a:xfrm>
            <a:off x="160185" y="2597986"/>
            <a:ext cx="4742004" cy="738664"/>
          </a:xfrm>
          <a:prstGeom prst="rect">
            <a:avLst/>
          </a:prstGeom>
          <a:ln>
            <a:solidFill>
              <a:srgbClr val="0070C0"/>
            </a:solidFill>
          </a:ln>
        </p:spPr>
        <p:txBody>
          <a:bodyPr wrap="none">
            <a:spAutoFit/>
          </a:bodyPr>
          <a:lstStyle/>
          <a:p>
            <a:r>
              <a:rPr lang="es-CL" b="1">
                <a:latin typeface="Century Gothic" panose="020B0502020202020204" pitchFamily="34" charset="0"/>
              </a:rPr>
              <a:t>while </a:t>
            </a:r>
            <a:r>
              <a:rPr lang="es-CL" b="1">
                <a:solidFill>
                  <a:srgbClr val="0070C0"/>
                </a:solidFill>
                <a:latin typeface="Century Gothic" panose="020B0502020202020204" pitchFamily="34" charset="0"/>
              </a:rPr>
              <a:t>0 </a:t>
            </a:r>
            <a:r>
              <a:rPr lang="es-CL" b="1">
                <a:solidFill>
                  <a:srgbClr val="0070C0"/>
                </a:solidFill>
                <a:latin typeface="Century Gothic" panose="020B0502020202020204" pitchFamily="34" charset="0"/>
                <a:sym typeface="Wingdings" pitchFamily="2" charset="2"/>
              </a:rPr>
              <a:t> n</a:t>
            </a:r>
          </a:p>
          <a:p>
            <a:r>
              <a:rPr lang="es-ES" dirty="0">
                <a:latin typeface="Century Gothic" panose="020B0502020202020204" pitchFamily="34" charset="0"/>
              </a:rPr>
              <a:t>Realiza una acción mientras se cumpla la condición</a:t>
            </a:r>
          </a:p>
          <a:p>
            <a:r>
              <a:rPr lang="es-ES" dirty="0">
                <a:latin typeface="Century Gothic" panose="020B0502020202020204" pitchFamily="34" charset="0"/>
              </a:rPr>
              <a:t>(podría no ejecutarse nunca)</a:t>
            </a:r>
            <a:endParaRPr lang="es-ES_tradnl" dirty="0">
              <a:latin typeface="Century Gothic" panose="020B0502020202020204" pitchFamily="34" charset="0"/>
            </a:endParaRPr>
          </a:p>
        </p:txBody>
      </p:sp>
      <p:sp>
        <p:nvSpPr>
          <p:cNvPr id="7" name="Rectángulo 6">
            <a:extLst>
              <a:ext uri="{FF2B5EF4-FFF2-40B4-BE49-F238E27FC236}">
                <a16:creationId xmlns:a16="http://schemas.microsoft.com/office/drawing/2014/main" id="{3D159EC2-E4EB-BE4A-8C27-AF2A6D4B20FC}"/>
              </a:ext>
            </a:extLst>
          </p:cNvPr>
          <p:cNvSpPr/>
          <p:nvPr/>
        </p:nvSpPr>
        <p:spPr>
          <a:xfrm>
            <a:off x="160185" y="3732885"/>
            <a:ext cx="5487400" cy="738664"/>
          </a:xfrm>
          <a:prstGeom prst="rect">
            <a:avLst/>
          </a:prstGeom>
          <a:ln>
            <a:solidFill>
              <a:srgbClr val="0070C0"/>
            </a:solidFill>
          </a:ln>
        </p:spPr>
        <p:txBody>
          <a:bodyPr wrap="none">
            <a:spAutoFit/>
          </a:bodyPr>
          <a:lstStyle/>
          <a:p>
            <a:r>
              <a:rPr lang="es-CL" b="1" dirty="0">
                <a:latin typeface="Century Gothic" panose="020B0502020202020204" pitchFamily="34" charset="0"/>
              </a:rPr>
              <a:t>do-while  </a:t>
            </a:r>
            <a:r>
              <a:rPr lang="es-CL" b="1" dirty="0">
                <a:solidFill>
                  <a:srgbClr val="0070C0"/>
                </a:solidFill>
                <a:latin typeface="Century Gothic" panose="020B0502020202020204" pitchFamily="34" charset="0"/>
              </a:rPr>
              <a:t>1 </a:t>
            </a:r>
            <a:r>
              <a:rPr lang="es-CL" b="1" dirty="0">
                <a:solidFill>
                  <a:srgbClr val="0070C0"/>
                </a:solidFill>
                <a:latin typeface="Century Gothic" panose="020B0502020202020204" pitchFamily="34" charset="0"/>
                <a:sym typeface="Wingdings" pitchFamily="2" charset="2"/>
              </a:rPr>
              <a:t> n</a:t>
            </a:r>
          </a:p>
          <a:p>
            <a:r>
              <a:rPr lang="es-ES" dirty="0">
                <a:latin typeface="Century Gothic" panose="020B0502020202020204" pitchFamily="34" charset="0"/>
              </a:rPr>
              <a:t>Es similar a while, excepto que la condición se </a:t>
            </a:r>
            <a:r>
              <a:rPr lang="es-MX" dirty="0">
                <a:latin typeface="Century Gothic" panose="020B0502020202020204" pitchFamily="34" charset="0"/>
              </a:rPr>
              <a:t>e</a:t>
            </a:r>
            <a:r>
              <a:rPr lang="es-ES" dirty="0">
                <a:latin typeface="Century Gothic" panose="020B0502020202020204" pitchFamily="34" charset="0"/>
              </a:rPr>
              <a:t>valú</a:t>
            </a:r>
            <a:r>
              <a:rPr lang="es-MX" dirty="0">
                <a:latin typeface="Century Gothic" panose="020B0502020202020204" pitchFamily="34" charset="0"/>
              </a:rPr>
              <a:t>a </a:t>
            </a:r>
            <a:r>
              <a:rPr lang="es-ES" dirty="0">
                <a:latin typeface="Century Gothic" panose="020B0502020202020204" pitchFamily="34" charset="0"/>
              </a:rPr>
              <a:t>al final</a:t>
            </a:r>
          </a:p>
          <a:p>
            <a:r>
              <a:rPr lang="es-ES" dirty="0">
                <a:latin typeface="Century Gothic" panose="020B0502020202020204" pitchFamily="34" charset="0"/>
              </a:rPr>
              <a:t>(se ejecuta por lo menos una vez)</a:t>
            </a:r>
            <a:endParaRPr lang="es-ES_tradnl" dirty="0">
              <a:latin typeface="Century Gothic" panose="020B0502020202020204" pitchFamily="34" charset="0"/>
            </a:endParaRPr>
          </a:p>
        </p:txBody>
      </p:sp>
      <p:sp>
        <p:nvSpPr>
          <p:cNvPr id="8" name="Rectángulo 7">
            <a:extLst>
              <a:ext uri="{FF2B5EF4-FFF2-40B4-BE49-F238E27FC236}">
                <a16:creationId xmlns:a16="http://schemas.microsoft.com/office/drawing/2014/main" id="{50AF5515-D526-594A-9DD1-34292219AB7A}"/>
              </a:ext>
            </a:extLst>
          </p:cNvPr>
          <p:cNvSpPr/>
          <p:nvPr/>
        </p:nvSpPr>
        <p:spPr>
          <a:xfrm>
            <a:off x="160185" y="4867784"/>
            <a:ext cx="5742278" cy="738664"/>
          </a:xfrm>
          <a:prstGeom prst="rect">
            <a:avLst/>
          </a:prstGeom>
          <a:ln>
            <a:solidFill>
              <a:srgbClr val="0070C0"/>
            </a:solidFill>
          </a:ln>
        </p:spPr>
        <p:txBody>
          <a:bodyPr wrap="none">
            <a:spAutoFit/>
          </a:bodyPr>
          <a:lstStyle/>
          <a:p>
            <a:r>
              <a:rPr lang="es-CL" b="1">
                <a:latin typeface="Century Gothic" panose="020B0502020202020204" pitchFamily="34" charset="0"/>
              </a:rPr>
              <a:t>for  </a:t>
            </a:r>
            <a:r>
              <a:rPr lang="es-CL" b="1">
                <a:solidFill>
                  <a:srgbClr val="0070C0"/>
                </a:solidFill>
                <a:latin typeface="Century Gothic" panose="020B0502020202020204" pitchFamily="34" charset="0"/>
              </a:rPr>
              <a:t>1 </a:t>
            </a:r>
            <a:r>
              <a:rPr lang="es-CL" b="1">
                <a:solidFill>
                  <a:srgbClr val="0070C0"/>
                </a:solidFill>
                <a:latin typeface="Century Gothic" panose="020B0502020202020204" pitchFamily="34" charset="0"/>
                <a:sym typeface="Wingdings" pitchFamily="2" charset="2"/>
              </a:rPr>
              <a:t> valor conocido</a:t>
            </a:r>
          </a:p>
          <a:p>
            <a:r>
              <a:rPr lang="es-CL">
                <a:latin typeface="Century Gothic" panose="020B0502020202020204" pitchFamily="34" charset="0"/>
              </a:rPr>
              <a:t>Se utiliza cuando se conocen los parámetros del ciclo repetitivo</a:t>
            </a:r>
          </a:p>
          <a:p>
            <a:r>
              <a:rPr lang="es-ES" dirty="0">
                <a:latin typeface="Century Gothic" panose="020B0502020202020204" pitchFamily="34" charset="0"/>
              </a:rPr>
              <a:t>(inicialización, condición e incremento)</a:t>
            </a:r>
            <a:endParaRPr lang="es-ES_tradnl" dirty="0">
              <a:latin typeface="Century Gothic" panose="020B0502020202020204" pitchFamily="34" charset="0"/>
            </a:endParaRPr>
          </a:p>
        </p:txBody>
      </p:sp>
      <p:pic>
        <p:nvPicPr>
          <p:cNvPr id="9" name="Imagen 8">
            <a:extLst>
              <a:ext uri="{FF2B5EF4-FFF2-40B4-BE49-F238E27FC236}">
                <a16:creationId xmlns:a16="http://schemas.microsoft.com/office/drawing/2014/main" id="{3BCD8F2F-C473-DB41-AFCB-DAB820539F7D}"/>
              </a:ext>
            </a:extLst>
          </p:cNvPr>
          <p:cNvPicPr>
            <a:picLocks noChangeAspect="1"/>
          </p:cNvPicPr>
          <p:nvPr/>
        </p:nvPicPr>
        <p:blipFill>
          <a:blip r:embed="rId2"/>
          <a:stretch>
            <a:fillRect/>
          </a:stretch>
        </p:blipFill>
        <p:spPr>
          <a:xfrm>
            <a:off x="5990694" y="2351137"/>
            <a:ext cx="2596714" cy="1682934"/>
          </a:xfrm>
          <a:prstGeom prst="rect">
            <a:avLst/>
          </a:prstGeom>
          <a:effectLst>
            <a:softEdge rad="25400"/>
          </a:effectLst>
        </p:spPr>
      </p:pic>
    </p:spTree>
    <p:extLst>
      <p:ext uri="{BB962C8B-B14F-4D97-AF65-F5344CB8AC3E}">
        <p14:creationId xmlns:p14="http://schemas.microsoft.com/office/powerpoint/2010/main" val="3149174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113FC09-5C19-0148-BB00-958C1FDAEE72}"/>
              </a:ext>
            </a:extLst>
          </p:cNvPr>
          <p:cNvSpPr/>
          <p:nvPr/>
        </p:nvSpPr>
        <p:spPr>
          <a:xfrm>
            <a:off x="4512968" y="1260782"/>
            <a:ext cx="184731" cy="1200329"/>
          </a:xfrm>
          <a:prstGeom prst="rect">
            <a:avLst/>
          </a:prstGeom>
        </p:spPr>
        <p:txBody>
          <a:bodyPr wrap="none">
            <a:spAutoFit/>
          </a:bodyPr>
          <a:lstStyle/>
          <a:p>
            <a:pPr algn="just"/>
            <a:endParaRPr lang="es-ES_tradnl" sz="2400" dirty="0">
              <a:solidFill>
                <a:srgbClr val="0F243E"/>
              </a:solidFill>
              <a:latin typeface="Calibri" panose="020F0502020204030204" pitchFamily="34" charset="0"/>
              <a:cs typeface="Calibri" panose="020F0502020204030204" pitchFamily="34" charset="0"/>
              <a:sym typeface="Calibri"/>
            </a:endParaRPr>
          </a:p>
          <a:p>
            <a:pPr algn="just"/>
            <a:endParaRPr lang="es-ES_tradnl" sz="2400" dirty="0">
              <a:solidFill>
                <a:srgbClr val="0F243E"/>
              </a:solidFill>
              <a:latin typeface="Calibri" panose="020F0502020204030204" pitchFamily="34" charset="0"/>
              <a:cs typeface="Calibri" panose="020F0502020204030204" pitchFamily="34" charset="0"/>
              <a:sym typeface="Franklin Gothic"/>
            </a:endParaRPr>
          </a:p>
          <a:p>
            <a:pPr algn="just"/>
            <a:endParaRPr lang="es-ES_tradnl" sz="2400" dirty="0">
              <a:solidFill>
                <a:srgbClr val="0F243E"/>
              </a:solidFill>
              <a:latin typeface="Calibri" panose="020F0502020204030204" pitchFamily="34" charset="0"/>
              <a:cs typeface="Calibri" panose="020F0502020204030204" pitchFamily="34" charset="0"/>
              <a:sym typeface="Franklin Gothic"/>
            </a:endParaRP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noProof="0" dirty="0"/>
              <a:t>Clase String</a:t>
            </a:r>
          </a:p>
        </p:txBody>
      </p:sp>
      <p:sp>
        <p:nvSpPr>
          <p:cNvPr id="6" name="Rectángulo 5">
            <a:extLst>
              <a:ext uri="{FF2B5EF4-FFF2-40B4-BE49-F238E27FC236}">
                <a16:creationId xmlns:a16="http://schemas.microsoft.com/office/drawing/2014/main" id="{0BDA83BF-EB6E-F847-84AB-81325E653C46}"/>
              </a:ext>
            </a:extLst>
          </p:cNvPr>
          <p:cNvSpPr/>
          <p:nvPr/>
        </p:nvSpPr>
        <p:spPr>
          <a:xfrm>
            <a:off x="274620" y="1077079"/>
            <a:ext cx="8564580" cy="4708981"/>
          </a:xfrm>
          <a:prstGeom prst="rect">
            <a:avLst/>
          </a:prstGeom>
        </p:spPr>
        <p:txBody>
          <a:bodyPr wrap="square">
            <a:spAutoFit/>
          </a:bodyPr>
          <a:lstStyle/>
          <a:p>
            <a:pPr algn="just"/>
            <a:r>
              <a:rPr lang="es-CL" sz="2000" dirty="0">
                <a:solidFill>
                  <a:srgbClr val="222222"/>
                </a:solidFill>
                <a:latin typeface="Calibri" panose="020F0502020204030204" pitchFamily="34" charset="0"/>
                <a:cs typeface="Calibri" panose="020F0502020204030204" pitchFamily="34" charset="0"/>
              </a:rPr>
              <a:t>La </a:t>
            </a:r>
            <a:r>
              <a:rPr lang="es-CL" sz="2000" b="1" dirty="0">
                <a:solidFill>
                  <a:srgbClr val="222222"/>
                </a:solidFill>
                <a:latin typeface="Calibri" panose="020F0502020204030204" pitchFamily="34" charset="0"/>
                <a:cs typeface="Calibri" panose="020F0502020204030204" pitchFamily="34" charset="0"/>
              </a:rPr>
              <a:t>clase </a:t>
            </a:r>
            <a:r>
              <a:rPr lang="es-CL" sz="2000" b="1" dirty="0" err="1">
                <a:solidFill>
                  <a:srgbClr val="222222"/>
                </a:solidFill>
                <a:latin typeface="Calibri" panose="020F0502020204030204" pitchFamily="34" charset="0"/>
                <a:cs typeface="Calibri" panose="020F0502020204030204" pitchFamily="34" charset="0"/>
              </a:rPr>
              <a:t>String</a:t>
            </a:r>
            <a:r>
              <a:rPr lang="es-CL" sz="2000" dirty="0">
                <a:solidFill>
                  <a:srgbClr val="222222"/>
                </a:solidFill>
                <a:latin typeface="Calibri" panose="020F0502020204030204" pitchFamily="34" charset="0"/>
                <a:cs typeface="Calibri" panose="020F0502020204030204" pitchFamily="34" charset="0"/>
              </a:rPr>
              <a:t> proporciona la base para la manipulación de cadenas en Java. Proporciona constructores para inicializar objetos </a:t>
            </a:r>
            <a:r>
              <a:rPr lang="es-CL" sz="2000" dirty="0" err="1">
                <a:solidFill>
                  <a:srgbClr val="222222"/>
                </a:solidFill>
                <a:latin typeface="Calibri" panose="020F0502020204030204" pitchFamily="34" charset="0"/>
                <a:cs typeface="Calibri" panose="020F0502020204030204" pitchFamily="34" charset="0"/>
              </a:rPr>
              <a:t>String</a:t>
            </a:r>
            <a:r>
              <a:rPr lang="es-CL" sz="2000" dirty="0">
                <a:solidFill>
                  <a:srgbClr val="222222"/>
                </a:solidFill>
                <a:latin typeface="Calibri" panose="020F0502020204030204" pitchFamily="34" charset="0"/>
                <a:cs typeface="Calibri" panose="020F0502020204030204" pitchFamily="34" charset="0"/>
              </a:rPr>
              <a:t> de varias formas</a:t>
            </a:r>
            <a:r>
              <a:rPr lang="es-CL" sz="2000" dirty="0" smtClean="0">
                <a:solidFill>
                  <a:srgbClr val="222222"/>
                </a:solidFill>
                <a:latin typeface="Calibri" panose="020F0502020204030204" pitchFamily="34" charset="0"/>
                <a:cs typeface="Calibri" panose="020F0502020204030204" pitchFamily="34" charset="0"/>
              </a:rPr>
              <a:t>:</a:t>
            </a:r>
          </a:p>
          <a:p>
            <a:pPr algn="just"/>
            <a:endParaRPr lang="es-CL" sz="2000" dirty="0">
              <a:solidFill>
                <a:srgbClr val="222222"/>
              </a:solidFill>
              <a:latin typeface="Calibri" panose="020F0502020204030204" pitchFamily="34" charset="0"/>
              <a:cs typeface="Calibri" panose="020F0502020204030204" pitchFamily="34" charset="0"/>
            </a:endParaRPr>
          </a:p>
          <a:p>
            <a:pPr algn="just"/>
            <a:r>
              <a:rPr lang="es-CL" sz="2000" dirty="0">
                <a:solidFill>
                  <a:srgbClr val="222222"/>
                </a:solidFill>
                <a:latin typeface="Calibri" panose="020F0502020204030204" pitchFamily="34" charset="0"/>
                <a:cs typeface="Calibri" panose="020F0502020204030204" pitchFamily="34" charset="0"/>
              </a:rPr>
              <a:t>			</a:t>
            </a:r>
            <a:r>
              <a:rPr lang="es-CL" sz="2000" dirty="0" err="1">
                <a:latin typeface="Calibri" panose="020F0502020204030204" pitchFamily="34" charset="0"/>
                <a:cs typeface="Calibri" panose="020F0502020204030204" pitchFamily="34" charset="0"/>
              </a:rPr>
              <a:t>String</a:t>
            </a:r>
            <a:r>
              <a:rPr lang="es-CL" sz="2000" dirty="0">
                <a:latin typeface="Calibri" panose="020F0502020204030204" pitchFamily="34" charset="0"/>
                <a:cs typeface="Calibri" panose="020F0502020204030204" pitchFamily="34" charset="0"/>
              </a:rPr>
              <a:t> nombre = new </a:t>
            </a:r>
            <a:r>
              <a:rPr lang="es-CL" sz="2000" dirty="0" err="1">
                <a:latin typeface="Calibri" panose="020F0502020204030204" pitchFamily="34" charset="0"/>
                <a:cs typeface="Calibri" panose="020F0502020204030204" pitchFamily="34" charset="0"/>
              </a:rPr>
              <a:t>String</a:t>
            </a:r>
            <a:r>
              <a:rPr lang="es-CL" sz="2000" dirty="0">
                <a:latin typeface="Calibri" panose="020F0502020204030204" pitchFamily="34" charset="0"/>
                <a:cs typeface="Calibri" panose="020F0502020204030204" pitchFamily="34" charset="0"/>
              </a:rPr>
              <a:t>();</a:t>
            </a:r>
          </a:p>
          <a:p>
            <a:pPr algn="just"/>
            <a:r>
              <a:rPr lang="es-CL" sz="2000" dirty="0">
                <a:latin typeface="Calibri" panose="020F0502020204030204" pitchFamily="34" charset="0"/>
                <a:cs typeface="Calibri" panose="020F0502020204030204" pitchFamily="34" charset="0"/>
              </a:rPr>
              <a:t>			</a:t>
            </a:r>
            <a:r>
              <a:rPr lang="es-CL" sz="2000" dirty="0" err="1">
                <a:latin typeface="Calibri" panose="020F0502020204030204" pitchFamily="34" charset="0"/>
                <a:cs typeface="Calibri" panose="020F0502020204030204" pitchFamily="34" charset="0"/>
              </a:rPr>
              <a:t>String</a:t>
            </a:r>
            <a:r>
              <a:rPr lang="es-CL" sz="2000" dirty="0">
                <a:latin typeface="Calibri" panose="020F0502020204030204" pitchFamily="34" charset="0"/>
                <a:cs typeface="Calibri" panose="020F0502020204030204" pitchFamily="34" charset="0"/>
              </a:rPr>
              <a:t> </a:t>
            </a:r>
            <a:r>
              <a:rPr lang="es-CL" sz="2000" dirty="0" err="1">
                <a:latin typeface="Calibri" panose="020F0502020204030204" pitchFamily="34" charset="0"/>
                <a:cs typeface="Calibri" panose="020F0502020204030204" pitchFamily="34" charset="0"/>
              </a:rPr>
              <a:t>nombreFinal</a:t>
            </a:r>
            <a:r>
              <a:rPr lang="es-CL" sz="2000" dirty="0">
                <a:latin typeface="Calibri" panose="020F0502020204030204" pitchFamily="34" charset="0"/>
                <a:cs typeface="Calibri" panose="020F0502020204030204" pitchFamily="34" charset="0"/>
              </a:rPr>
              <a:t> = new </a:t>
            </a:r>
            <a:r>
              <a:rPr lang="es-CL" sz="2000" dirty="0" err="1">
                <a:latin typeface="Calibri" panose="020F0502020204030204" pitchFamily="34" charset="0"/>
                <a:cs typeface="Calibri" panose="020F0502020204030204" pitchFamily="34" charset="0"/>
              </a:rPr>
              <a:t>String</a:t>
            </a:r>
            <a:r>
              <a:rPr lang="es-CL" sz="2000" dirty="0">
                <a:latin typeface="Calibri" panose="020F0502020204030204" pitchFamily="34" charset="0"/>
                <a:cs typeface="Calibri" panose="020F0502020204030204" pitchFamily="34" charset="0"/>
              </a:rPr>
              <a:t>(nombre);</a:t>
            </a:r>
          </a:p>
          <a:p>
            <a:pPr algn="just"/>
            <a:endParaRPr lang="es-CL" sz="2000" dirty="0">
              <a:solidFill>
                <a:srgbClr val="222222"/>
              </a:solidFill>
              <a:latin typeface="Calibri" panose="020F0502020204030204" pitchFamily="34" charset="0"/>
              <a:cs typeface="Calibri" panose="020F0502020204030204" pitchFamily="34" charset="0"/>
            </a:endParaRPr>
          </a:p>
          <a:p>
            <a:pPr algn="just"/>
            <a:r>
              <a:rPr lang="es-CL" sz="2000" dirty="0">
                <a:solidFill>
                  <a:srgbClr val="222222"/>
                </a:solidFill>
                <a:latin typeface="Calibri" panose="020F0502020204030204" pitchFamily="34" charset="0"/>
                <a:cs typeface="Calibri" panose="020F0502020204030204" pitchFamily="34" charset="0"/>
              </a:rPr>
              <a:t>En la primera línea se crea una instancia de un nuevo objeto </a:t>
            </a:r>
            <a:r>
              <a:rPr lang="es-CL" sz="2000" dirty="0" err="1">
                <a:solidFill>
                  <a:srgbClr val="222222"/>
                </a:solidFill>
                <a:latin typeface="Calibri" panose="020F0502020204030204" pitchFamily="34" charset="0"/>
                <a:cs typeface="Calibri" panose="020F0502020204030204" pitchFamily="34" charset="0"/>
              </a:rPr>
              <a:t>String</a:t>
            </a:r>
            <a:r>
              <a:rPr lang="es-CL" sz="2000" dirty="0">
                <a:solidFill>
                  <a:srgbClr val="222222"/>
                </a:solidFill>
                <a:latin typeface="Calibri" panose="020F0502020204030204" pitchFamily="34" charset="0"/>
                <a:cs typeface="Calibri" panose="020F0502020204030204" pitchFamily="34" charset="0"/>
              </a:rPr>
              <a:t> utilizando el constructor sin argumentos de la clase </a:t>
            </a:r>
            <a:r>
              <a:rPr lang="es-CL" sz="2000" dirty="0" err="1">
                <a:solidFill>
                  <a:srgbClr val="222222"/>
                </a:solidFill>
                <a:latin typeface="Calibri" panose="020F0502020204030204" pitchFamily="34" charset="0"/>
                <a:cs typeface="Calibri" panose="020F0502020204030204" pitchFamily="34" charset="0"/>
              </a:rPr>
              <a:t>String</a:t>
            </a:r>
            <a:r>
              <a:rPr lang="es-CL" sz="2000" dirty="0">
                <a:solidFill>
                  <a:srgbClr val="222222"/>
                </a:solidFill>
                <a:latin typeface="Calibri" panose="020F0502020204030204" pitchFamily="34" charset="0"/>
                <a:cs typeface="Calibri" panose="020F0502020204030204" pitchFamily="34" charset="0"/>
              </a:rPr>
              <a:t> y se le asigna su referencia a nombre. </a:t>
            </a:r>
            <a:endParaRPr lang="es-CL" sz="2000" dirty="0" smtClean="0">
              <a:solidFill>
                <a:srgbClr val="222222"/>
              </a:solidFill>
              <a:latin typeface="Calibri" panose="020F0502020204030204" pitchFamily="34" charset="0"/>
              <a:cs typeface="Calibri" panose="020F0502020204030204" pitchFamily="34" charset="0"/>
            </a:endParaRPr>
          </a:p>
          <a:p>
            <a:pPr algn="just"/>
            <a:endParaRPr lang="es-CL" sz="2000" dirty="0" smtClean="0">
              <a:solidFill>
                <a:srgbClr val="222222"/>
              </a:solidFill>
              <a:latin typeface="Calibri" panose="020F0502020204030204" pitchFamily="34" charset="0"/>
              <a:cs typeface="Calibri" panose="020F0502020204030204" pitchFamily="34" charset="0"/>
            </a:endParaRPr>
          </a:p>
          <a:p>
            <a:pPr algn="just"/>
            <a:r>
              <a:rPr lang="es-CL" sz="2000" dirty="0" smtClean="0">
                <a:solidFill>
                  <a:srgbClr val="222222"/>
                </a:solidFill>
                <a:latin typeface="Calibri" panose="020F0502020204030204" pitchFamily="34" charset="0"/>
                <a:cs typeface="Calibri" panose="020F0502020204030204" pitchFamily="34" charset="0"/>
              </a:rPr>
              <a:t>El </a:t>
            </a:r>
            <a:r>
              <a:rPr lang="es-CL" sz="2000" dirty="0">
                <a:solidFill>
                  <a:srgbClr val="222222"/>
                </a:solidFill>
                <a:latin typeface="Calibri" panose="020F0502020204030204" pitchFamily="34" charset="0"/>
                <a:cs typeface="Calibri" panose="020F0502020204030204" pitchFamily="34" charset="0"/>
              </a:rPr>
              <a:t>nuevo objeto </a:t>
            </a:r>
            <a:r>
              <a:rPr lang="es-CL" sz="2000" dirty="0" err="1">
                <a:solidFill>
                  <a:srgbClr val="222222"/>
                </a:solidFill>
                <a:latin typeface="Calibri" panose="020F0502020204030204" pitchFamily="34" charset="0"/>
                <a:cs typeface="Calibri" panose="020F0502020204030204" pitchFamily="34" charset="0"/>
              </a:rPr>
              <a:t>String</a:t>
            </a:r>
            <a:r>
              <a:rPr lang="es-CL" sz="2000" dirty="0">
                <a:solidFill>
                  <a:srgbClr val="222222"/>
                </a:solidFill>
                <a:latin typeface="Calibri" panose="020F0502020204030204" pitchFamily="34" charset="0"/>
                <a:cs typeface="Calibri" panose="020F0502020204030204" pitchFamily="34" charset="0"/>
              </a:rPr>
              <a:t> no contiene caracteres y tiene una longitud de 0. </a:t>
            </a:r>
          </a:p>
          <a:p>
            <a:pPr algn="just"/>
            <a:endParaRPr lang="es-CL" sz="2000" dirty="0" smtClean="0">
              <a:solidFill>
                <a:srgbClr val="222222"/>
              </a:solidFill>
              <a:latin typeface="Calibri" panose="020F0502020204030204" pitchFamily="34" charset="0"/>
              <a:cs typeface="Calibri" panose="020F0502020204030204" pitchFamily="34" charset="0"/>
            </a:endParaRPr>
          </a:p>
          <a:p>
            <a:pPr algn="just"/>
            <a:r>
              <a:rPr lang="es-CL" sz="2000" dirty="0" smtClean="0">
                <a:solidFill>
                  <a:srgbClr val="222222"/>
                </a:solidFill>
                <a:latin typeface="Calibri" panose="020F0502020204030204" pitchFamily="34" charset="0"/>
                <a:cs typeface="Calibri" panose="020F0502020204030204" pitchFamily="34" charset="0"/>
              </a:rPr>
              <a:t>En </a:t>
            </a:r>
            <a:r>
              <a:rPr lang="es-CL" sz="2000" dirty="0">
                <a:solidFill>
                  <a:srgbClr val="222222"/>
                </a:solidFill>
                <a:latin typeface="Calibri" panose="020F0502020204030204" pitchFamily="34" charset="0"/>
                <a:cs typeface="Calibri" panose="020F0502020204030204" pitchFamily="34" charset="0"/>
              </a:rPr>
              <a:t>la segunda línea se crea una instancia de un nuevo objeto </a:t>
            </a:r>
            <a:r>
              <a:rPr lang="es-CL" sz="2000" dirty="0" err="1">
                <a:solidFill>
                  <a:srgbClr val="222222"/>
                </a:solidFill>
                <a:latin typeface="Calibri" panose="020F0502020204030204" pitchFamily="34" charset="0"/>
                <a:cs typeface="Calibri" panose="020F0502020204030204" pitchFamily="34" charset="0"/>
              </a:rPr>
              <a:t>String</a:t>
            </a:r>
            <a:r>
              <a:rPr lang="es-CL" sz="2000" dirty="0">
                <a:solidFill>
                  <a:srgbClr val="222222"/>
                </a:solidFill>
                <a:latin typeface="Calibri" panose="020F0502020204030204" pitchFamily="34" charset="0"/>
                <a:cs typeface="Calibri" panose="020F0502020204030204" pitchFamily="34" charset="0"/>
              </a:rPr>
              <a:t>, utilizando el constructor de la clase </a:t>
            </a:r>
            <a:r>
              <a:rPr lang="es-CL" sz="2000" dirty="0" err="1">
                <a:solidFill>
                  <a:srgbClr val="222222"/>
                </a:solidFill>
                <a:latin typeface="Calibri" panose="020F0502020204030204" pitchFamily="34" charset="0"/>
                <a:cs typeface="Calibri" panose="020F0502020204030204" pitchFamily="34" charset="0"/>
              </a:rPr>
              <a:t>String</a:t>
            </a:r>
            <a:r>
              <a:rPr lang="es-CL" sz="2000" dirty="0">
                <a:solidFill>
                  <a:srgbClr val="222222"/>
                </a:solidFill>
                <a:latin typeface="Calibri" panose="020F0502020204030204" pitchFamily="34" charset="0"/>
                <a:cs typeface="Calibri" panose="020F0502020204030204" pitchFamily="34" charset="0"/>
              </a:rPr>
              <a:t> que toma un objeto </a:t>
            </a:r>
            <a:r>
              <a:rPr lang="es-CL" sz="2000" dirty="0" err="1">
                <a:solidFill>
                  <a:srgbClr val="222222"/>
                </a:solidFill>
                <a:latin typeface="Calibri" panose="020F0502020204030204" pitchFamily="34" charset="0"/>
                <a:cs typeface="Calibri" panose="020F0502020204030204" pitchFamily="34" charset="0"/>
              </a:rPr>
              <a:t>String</a:t>
            </a:r>
            <a:r>
              <a:rPr lang="es-CL" sz="2000" dirty="0">
                <a:solidFill>
                  <a:srgbClr val="222222"/>
                </a:solidFill>
                <a:latin typeface="Calibri" panose="020F0502020204030204" pitchFamily="34" charset="0"/>
                <a:cs typeface="Calibri" panose="020F0502020204030204" pitchFamily="34" charset="0"/>
              </a:rPr>
              <a:t> como argumento y se le asigna su referencia a </a:t>
            </a:r>
            <a:r>
              <a:rPr lang="es-CL" sz="2000" dirty="0" err="1">
                <a:solidFill>
                  <a:srgbClr val="222222"/>
                </a:solidFill>
                <a:latin typeface="Calibri" panose="020F0502020204030204" pitchFamily="34" charset="0"/>
                <a:cs typeface="Calibri" panose="020F0502020204030204" pitchFamily="34" charset="0"/>
              </a:rPr>
              <a:t>nombreFinal</a:t>
            </a:r>
            <a:r>
              <a:rPr lang="es-CL" sz="2000" dirty="0">
                <a:solidFill>
                  <a:srgbClr val="222222"/>
                </a:solidFill>
                <a:latin typeface="Calibri" panose="020F0502020204030204" pitchFamily="34" charset="0"/>
                <a:cs typeface="Calibri" panose="020F0502020204030204" pitchFamily="34" charset="0"/>
              </a:rPr>
              <a:t>. </a:t>
            </a:r>
          </a:p>
        </p:txBody>
      </p:sp>
      <p:pic>
        <p:nvPicPr>
          <p:cNvPr id="7" name="Imagen 6">
            <a:extLst>
              <a:ext uri="{FF2B5EF4-FFF2-40B4-BE49-F238E27FC236}">
                <a16:creationId xmlns:a16="http://schemas.microsoft.com/office/drawing/2014/main" id="{6CB0BCC9-5421-7049-8CE2-170B54E42628}"/>
              </a:ext>
            </a:extLst>
          </p:cNvPr>
          <p:cNvPicPr>
            <a:picLocks noChangeAspect="1"/>
          </p:cNvPicPr>
          <p:nvPr/>
        </p:nvPicPr>
        <p:blipFill>
          <a:blip r:embed="rId3">
            <a:biLevel thresh="75000"/>
          </a:blip>
          <a:stretch>
            <a:fillRect/>
          </a:stretch>
        </p:blipFill>
        <p:spPr>
          <a:xfrm>
            <a:off x="3421848" y="5878393"/>
            <a:ext cx="2551702" cy="636565"/>
          </a:xfrm>
          <a:prstGeom prst="rect">
            <a:avLst/>
          </a:prstGeom>
          <a:ln>
            <a:solidFill>
              <a:srgbClr val="00B050"/>
            </a:solidFill>
          </a:ln>
          <a:effectLst>
            <a:softEdge rad="25400"/>
          </a:effectLst>
        </p:spPr>
      </p:pic>
      <p:sp>
        <p:nvSpPr>
          <p:cNvPr id="8" name="CuadroTexto 7">
            <a:extLst>
              <a:ext uri="{FF2B5EF4-FFF2-40B4-BE49-F238E27FC236}">
                <a16:creationId xmlns:a16="http://schemas.microsoft.com/office/drawing/2014/main" id="{4ABC14CA-08DF-984F-8F82-E8972A3FC6AE}"/>
              </a:ext>
            </a:extLst>
          </p:cNvPr>
          <p:cNvSpPr txBox="1"/>
          <p:nvPr/>
        </p:nvSpPr>
        <p:spPr>
          <a:xfrm>
            <a:off x="3474855" y="6261514"/>
            <a:ext cx="4131891" cy="371200"/>
          </a:xfrm>
          <a:prstGeom prst="rect">
            <a:avLst/>
          </a:prstGeom>
          <a:noFill/>
          <a:ln>
            <a:noFill/>
          </a:ln>
        </p:spPr>
        <p:txBody>
          <a:bodyPr spcFirstLastPara="1" wrap="square" lIns="91425" tIns="45700" rIns="91425" bIns="45700" rtlCol="0" anchor="t" anchorCtr="0">
            <a:noAutofit/>
          </a:bodyPr>
          <a:lstStyle/>
          <a:p>
            <a:pPr algn="l"/>
            <a:r>
              <a:rPr lang="es-ES_tradnl" b="1" dirty="0">
                <a:solidFill>
                  <a:srgbClr val="00B050"/>
                </a:solidFill>
                <a:latin typeface="Century Gothic" panose="020B0502020202020204" pitchFamily="34" charset="0"/>
              </a:rPr>
              <a:t>    0            1        2      3      4</a:t>
            </a:r>
            <a:r>
              <a:rPr lang="es-ES_tradnl" sz="2400" b="1" dirty="0">
                <a:solidFill>
                  <a:srgbClr val="00B050"/>
                </a:solidFill>
              </a:rPr>
              <a:t>	</a:t>
            </a:r>
          </a:p>
        </p:txBody>
      </p:sp>
    </p:spTree>
    <p:extLst>
      <p:ext uri="{BB962C8B-B14F-4D97-AF65-F5344CB8AC3E}">
        <p14:creationId xmlns:p14="http://schemas.microsoft.com/office/powerpoint/2010/main" val="3785008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113FC09-5C19-0148-BB00-958C1FDAEE72}"/>
              </a:ext>
            </a:extLst>
          </p:cNvPr>
          <p:cNvSpPr/>
          <p:nvPr/>
        </p:nvSpPr>
        <p:spPr>
          <a:xfrm>
            <a:off x="4512968" y="1260782"/>
            <a:ext cx="184731" cy="1200329"/>
          </a:xfrm>
          <a:prstGeom prst="rect">
            <a:avLst/>
          </a:prstGeom>
        </p:spPr>
        <p:txBody>
          <a:bodyPr wrap="none">
            <a:spAutoFit/>
          </a:bodyPr>
          <a:lstStyle/>
          <a:p>
            <a:pPr algn="just"/>
            <a:endParaRPr lang="es-ES_tradnl" sz="2400" dirty="0">
              <a:solidFill>
                <a:srgbClr val="0F243E"/>
              </a:solidFill>
              <a:latin typeface="Calibri" panose="020F0502020204030204" pitchFamily="34" charset="0"/>
              <a:cs typeface="Calibri" panose="020F0502020204030204" pitchFamily="34" charset="0"/>
              <a:sym typeface="Calibri"/>
            </a:endParaRPr>
          </a:p>
          <a:p>
            <a:pPr algn="just"/>
            <a:endParaRPr lang="es-ES_tradnl" sz="2400" dirty="0">
              <a:solidFill>
                <a:srgbClr val="0F243E"/>
              </a:solidFill>
              <a:latin typeface="Calibri" panose="020F0502020204030204" pitchFamily="34" charset="0"/>
              <a:cs typeface="Calibri" panose="020F0502020204030204" pitchFamily="34" charset="0"/>
              <a:sym typeface="Franklin Gothic"/>
            </a:endParaRPr>
          </a:p>
          <a:p>
            <a:pPr algn="just"/>
            <a:endParaRPr lang="es-ES_tradnl" sz="2400" dirty="0">
              <a:solidFill>
                <a:srgbClr val="0F243E"/>
              </a:solidFill>
              <a:latin typeface="Calibri" panose="020F0502020204030204" pitchFamily="34" charset="0"/>
              <a:cs typeface="Calibri" panose="020F0502020204030204" pitchFamily="34" charset="0"/>
              <a:sym typeface="Franklin Gothic"/>
            </a:endParaRP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noProof="0" dirty="0"/>
              <a:t>Clase String</a:t>
            </a:r>
          </a:p>
        </p:txBody>
      </p:sp>
      <p:sp>
        <p:nvSpPr>
          <p:cNvPr id="6" name="Rectángulo 5">
            <a:extLst>
              <a:ext uri="{FF2B5EF4-FFF2-40B4-BE49-F238E27FC236}">
                <a16:creationId xmlns:a16="http://schemas.microsoft.com/office/drawing/2014/main" id="{0BDA83BF-EB6E-F847-84AB-81325E653C46}"/>
              </a:ext>
            </a:extLst>
          </p:cNvPr>
          <p:cNvSpPr/>
          <p:nvPr/>
        </p:nvSpPr>
        <p:spPr>
          <a:xfrm>
            <a:off x="274620" y="1249355"/>
            <a:ext cx="8564580" cy="1569660"/>
          </a:xfrm>
          <a:prstGeom prst="rect">
            <a:avLst/>
          </a:prstGeom>
        </p:spPr>
        <p:txBody>
          <a:bodyPr wrap="square">
            <a:spAutoFit/>
          </a:bodyPr>
          <a:lstStyle/>
          <a:p>
            <a:pPr algn="just"/>
            <a:r>
              <a:rPr lang="es-CL" sz="2400">
                <a:solidFill>
                  <a:srgbClr val="222222"/>
                </a:solidFill>
                <a:latin typeface="Calibri" panose="020F0502020204030204" pitchFamily="34" charset="0"/>
                <a:cs typeface="Calibri" panose="020F0502020204030204" pitchFamily="34" charset="0"/>
              </a:rPr>
              <a:t>Los objetos String son </a:t>
            </a:r>
            <a:r>
              <a:rPr lang="es-CL" sz="2400" b="1">
                <a:solidFill>
                  <a:srgbClr val="222222"/>
                </a:solidFill>
                <a:latin typeface="Calibri" panose="020F0502020204030204" pitchFamily="34" charset="0"/>
                <a:cs typeface="Calibri" panose="020F0502020204030204" pitchFamily="34" charset="0"/>
              </a:rPr>
              <a:t>inmutables</a:t>
            </a:r>
            <a:r>
              <a:rPr lang="es-CL" sz="2400">
                <a:solidFill>
                  <a:srgbClr val="222222"/>
                </a:solidFill>
                <a:latin typeface="Calibri" panose="020F0502020204030204" pitchFamily="34" charset="0"/>
                <a:cs typeface="Calibri" panose="020F0502020204030204" pitchFamily="34" charset="0"/>
              </a:rPr>
              <a:t>, su contenido de caracteres no puede modificarse una vez que son creados. Cualquier modificación que se realice a un String, estará en   realidad creando un nuevo String, perdiendo la referencia al antiguo: </a:t>
            </a:r>
          </a:p>
        </p:txBody>
      </p:sp>
      <p:pic>
        <p:nvPicPr>
          <p:cNvPr id="20" name="Imagen 19">
            <a:extLst>
              <a:ext uri="{FF2B5EF4-FFF2-40B4-BE49-F238E27FC236}">
                <a16:creationId xmlns:a16="http://schemas.microsoft.com/office/drawing/2014/main" id="{5930C0DE-8A2E-FA44-83C3-4D521D615BE8}"/>
              </a:ext>
            </a:extLst>
          </p:cNvPr>
          <p:cNvPicPr>
            <a:picLocks noChangeAspect="1"/>
          </p:cNvPicPr>
          <p:nvPr/>
        </p:nvPicPr>
        <p:blipFill>
          <a:blip r:embed="rId3"/>
          <a:stretch>
            <a:fillRect/>
          </a:stretch>
        </p:blipFill>
        <p:spPr>
          <a:xfrm>
            <a:off x="493418" y="3042645"/>
            <a:ext cx="8039100" cy="2946400"/>
          </a:xfrm>
          <a:prstGeom prst="rect">
            <a:avLst/>
          </a:prstGeom>
        </p:spPr>
      </p:pic>
    </p:spTree>
    <p:extLst>
      <p:ext uri="{BB962C8B-B14F-4D97-AF65-F5344CB8AC3E}">
        <p14:creationId xmlns:p14="http://schemas.microsoft.com/office/powerpoint/2010/main" val="19473480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113FC09-5C19-0148-BB00-958C1FDAEE72}"/>
              </a:ext>
            </a:extLst>
          </p:cNvPr>
          <p:cNvSpPr/>
          <p:nvPr/>
        </p:nvSpPr>
        <p:spPr>
          <a:xfrm>
            <a:off x="4512968" y="1260782"/>
            <a:ext cx="184731" cy="1200329"/>
          </a:xfrm>
          <a:prstGeom prst="rect">
            <a:avLst/>
          </a:prstGeom>
        </p:spPr>
        <p:txBody>
          <a:bodyPr wrap="none">
            <a:spAutoFit/>
          </a:bodyPr>
          <a:lstStyle/>
          <a:p>
            <a:pPr algn="just"/>
            <a:endParaRPr lang="es-ES_tradnl" sz="2400" dirty="0">
              <a:solidFill>
                <a:srgbClr val="0F243E"/>
              </a:solidFill>
              <a:latin typeface="Calibri" panose="020F0502020204030204" pitchFamily="34" charset="0"/>
              <a:cs typeface="Calibri" panose="020F0502020204030204" pitchFamily="34" charset="0"/>
              <a:sym typeface="Calibri"/>
            </a:endParaRPr>
          </a:p>
          <a:p>
            <a:pPr algn="just"/>
            <a:endParaRPr lang="es-ES_tradnl" sz="2400" dirty="0">
              <a:solidFill>
                <a:srgbClr val="0F243E"/>
              </a:solidFill>
              <a:latin typeface="Calibri" panose="020F0502020204030204" pitchFamily="34" charset="0"/>
              <a:cs typeface="Calibri" panose="020F0502020204030204" pitchFamily="34" charset="0"/>
              <a:sym typeface="Franklin Gothic"/>
            </a:endParaRPr>
          </a:p>
          <a:p>
            <a:pPr algn="just"/>
            <a:endParaRPr lang="es-ES_tradnl" sz="2400" dirty="0">
              <a:solidFill>
                <a:srgbClr val="0F243E"/>
              </a:solidFill>
              <a:latin typeface="Calibri" panose="020F0502020204030204" pitchFamily="34" charset="0"/>
              <a:cs typeface="Calibri" panose="020F0502020204030204" pitchFamily="34" charset="0"/>
              <a:sym typeface="Franklin Gothic"/>
            </a:endParaRP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noProof="0" dirty="0"/>
              <a:t>Métodos clase String </a:t>
            </a:r>
          </a:p>
        </p:txBody>
      </p:sp>
      <p:sp>
        <p:nvSpPr>
          <p:cNvPr id="6" name="Rectángulo 5">
            <a:extLst>
              <a:ext uri="{FF2B5EF4-FFF2-40B4-BE49-F238E27FC236}">
                <a16:creationId xmlns:a16="http://schemas.microsoft.com/office/drawing/2014/main" id="{0BDA83BF-EB6E-F847-84AB-81325E653C46}"/>
              </a:ext>
            </a:extLst>
          </p:cNvPr>
          <p:cNvSpPr/>
          <p:nvPr/>
        </p:nvSpPr>
        <p:spPr>
          <a:xfrm>
            <a:off x="274620" y="1249355"/>
            <a:ext cx="8564580" cy="5386090"/>
          </a:xfrm>
          <a:prstGeom prst="rect">
            <a:avLst/>
          </a:prstGeom>
        </p:spPr>
        <p:txBody>
          <a:bodyPr wrap="square">
            <a:spAutoFit/>
          </a:bodyPr>
          <a:lstStyle/>
          <a:p>
            <a:pPr algn="just"/>
            <a:r>
              <a:rPr lang="es-CL" sz="2000">
                <a:solidFill>
                  <a:srgbClr val="222222"/>
                </a:solidFill>
                <a:latin typeface="Century Gothic" panose="020B0502020202020204" pitchFamily="34" charset="0"/>
                <a:cs typeface="Calibri" panose="020F0502020204030204" pitchFamily="34" charset="0"/>
              </a:rPr>
              <a:t>La clase String tiene una serie de métodos:</a:t>
            </a:r>
          </a:p>
          <a:p>
            <a:pPr algn="just"/>
            <a:endParaRPr lang="es-CL" sz="2000">
              <a:solidFill>
                <a:srgbClr val="222222"/>
              </a:solidFill>
              <a:latin typeface="Century Gothic" panose="020B0502020202020204" pitchFamily="34" charset="0"/>
              <a:cs typeface="Calibri" panose="020F0502020204030204" pitchFamily="34" charset="0"/>
            </a:endParaRPr>
          </a:p>
          <a:p>
            <a:pPr algn="just"/>
            <a:r>
              <a:rPr lang="es-CL" sz="2000" b="1">
                <a:solidFill>
                  <a:srgbClr val="222222"/>
                </a:solidFill>
                <a:latin typeface="Century Gothic" panose="020B0502020202020204" pitchFamily="34" charset="0"/>
                <a:cs typeface="Calibri" panose="020F0502020204030204" pitchFamily="34" charset="0"/>
              </a:rPr>
              <a:t>length()</a:t>
            </a:r>
          </a:p>
          <a:p>
            <a:pPr algn="just"/>
            <a:r>
              <a:rPr lang="es-CL" sz="2000">
                <a:solidFill>
                  <a:srgbClr val="222222"/>
                </a:solidFill>
                <a:latin typeface="Century Gothic" panose="020B0502020202020204" pitchFamily="34" charset="0"/>
                <a:cs typeface="Calibri" panose="020F0502020204030204" pitchFamily="34" charset="0"/>
              </a:rPr>
              <a:t>determina la longitud de una cadena</a:t>
            </a:r>
          </a:p>
          <a:p>
            <a:pPr algn="just"/>
            <a:endParaRPr lang="es-CL" sz="2000">
              <a:solidFill>
                <a:srgbClr val="222222"/>
              </a:solidFill>
              <a:latin typeface="Century Gothic" panose="020B0502020202020204" pitchFamily="34" charset="0"/>
              <a:cs typeface="Calibri" panose="020F0502020204030204" pitchFamily="34" charset="0"/>
            </a:endParaRPr>
          </a:p>
          <a:p>
            <a:pPr algn="just"/>
            <a:r>
              <a:rPr lang="es-CL" sz="2000" b="1">
                <a:solidFill>
                  <a:srgbClr val="222222"/>
                </a:solidFill>
                <a:latin typeface="Century Gothic" panose="020B0502020202020204" pitchFamily="34" charset="0"/>
                <a:cs typeface="Calibri" panose="020F0502020204030204" pitchFamily="34" charset="0"/>
              </a:rPr>
              <a:t>charAt(posicion)</a:t>
            </a:r>
          </a:p>
          <a:p>
            <a:pPr algn="just"/>
            <a:r>
              <a:rPr lang="es-CL" sz="2000">
                <a:solidFill>
                  <a:srgbClr val="222222"/>
                </a:solidFill>
                <a:latin typeface="Century Gothic" panose="020B0502020202020204" pitchFamily="34" charset="0"/>
                <a:cs typeface="Calibri" panose="020F0502020204030204" pitchFamily="34" charset="0"/>
              </a:rPr>
              <a:t>obtiene el carácter que se encuentra en una ubicación específica de una cadena (posicion)</a:t>
            </a:r>
          </a:p>
          <a:p>
            <a:pPr algn="just"/>
            <a:endParaRPr lang="es-CL" sz="2000">
              <a:solidFill>
                <a:srgbClr val="222222"/>
              </a:solidFill>
              <a:latin typeface="Century Gothic" panose="020B0502020202020204" pitchFamily="34" charset="0"/>
              <a:cs typeface="Calibri" panose="020F0502020204030204" pitchFamily="34" charset="0"/>
            </a:endParaRPr>
          </a:p>
          <a:p>
            <a:pPr algn="just"/>
            <a:r>
              <a:rPr lang="es-CL" sz="2000" b="1">
                <a:solidFill>
                  <a:srgbClr val="222222"/>
                </a:solidFill>
                <a:latin typeface="Century Gothic" panose="020B0502020202020204" pitchFamily="34" charset="0"/>
                <a:cs typeface="Calibri" panose="020F0502020204030204" pitchFamily="34" charset="0"/>
              </a:rPr>
              <a:t>equals(texto)</a:t>
            </a:r>
          </a:p>
          <a:p>
            <a:pPr algn="just"/>
            <a:r>
              <a:rPr lang="es-CL" sz="2000">
                <a:solidFill>
                  <a:srgbClr val="222222"/>
                </a:solidFill>
                <a:latin typeface="Century Gothic" panose="020B0502020202020204" pitchFamily="34" charset="0"/>
                <a:cs typeface="Calibri" panose="020F0502020204030204" pitchFamily="34" charset="0"/>
              </a:rPr>
              <a:t>evalúa la igualdad entre dos objetos, es decir, que las cadenas contenidas sean idénticas</a:t>
            </a:r>
          </a:p>
          <a:p>
            <a:pPr algn="just"/>
            <a:endParaRPr lang="es-CL" sz="2000">
              <a:solidFill>
                <a:srgbClr val="222222"/>
              </a:solidFill>
              <a:latin typeface="Century Gothic" panose="020B0502020202020204" pitchFamily="34" charset="0"/>
              <a:cs typeface="Calibri" panose="020F0502020204030204" pitchFamily="34" charset="0"/>
            </a:endParaRPr>
          </a:p>
          <a:p>
            <a:pPr algn="just"/>
            <a:r>
              <a:rPr lang="es-CL" sz="2000" b="1">
                <a:solidFill>
                  <a:srgbClr val="222222"/>
                </a:solidFill>
                <a:latin typeface="Century Gothic" panose="020B0502020202020204" pitchFamily="34" charset="0"/>
                <a:cs typeface="Calibri" panose="020F0502020204030204" pitchFamily="34" charset="0"/>
              </a:rPr>
              <a:t>equalsIgnoreCase(texto)</a:t>
            </a:r>
          </a:p>
          <a:p>
            <a:pPr algn="just"/>
            <a:r>
              <a:rPr lang="es-CL" sz="2000">
                <a:solidFill>
                  <a:srgbClr val="222222"/>
                </a:solidFill>
                <a:latin typeface="Century Gothic" panose="020B0502020202020204" pitchFamily="34" charset="0"/>
                <a:cs typeface="Calibri" panose="020F0502020204030204" pitchFamily="34" charset="0"/>
              </a:rPr>
              <a:t>compara dos cadenas ignorando si las letras en cada cadena son mayúsculas o minúsculas </a:t>
            </a:r>
          </a:p>
          <a:p>
            <a:pPr algn="just"/>
            <a:endParaRPr lang="es-CL" sz="2400">
              <a:solidFill>
                <a:srgbClr val="222222"/>
              </a:solidFill>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B10BB8C0-7868-7049-B4BA-4A1DB9799FE2}"/>
              </a:ext>
            </a:extLst>
          </p:cNvPr>
          <p:cNvPicPr>
            <a:picLocks noChangeAspect="1"/>
          </p:cNvPicPr>
          <p:nvPr/>
        </p:nvPicPr>
        <p:blipFill>
          <a:blip r:embed="rId3"/>
          <a:stretch>
            <a:fillRect/>
          </a:stretch>
        </p:blipFill>
        <p:spPr>
          <a:xfrm>
            <a:off x="5879487" y="1025725"/>
            <a:ext cx="2243147" cy="708919"/>
          </a:xfrm>
          <a:prstGeom prst="rect">
            <a:avLst/>
          </a:prstGeom>
        </p:spPr>
      </p:pic>
      <p:sp>
        <p:nvSpPr>
          <p:cNvPr id="12" name="CuadroTexto 11">
            <a:extLst>
              <a:ext uri="{FF2B5EF4-FFF2-40B4-BE49-F238E27FC236}">
                <a16:creationId xmlns:a16="http://schemas.microsoft.com/office/drawing/2014/main" id="{1279494B-1614-FE48-B03E-FC44ADAA1073}"/>
              </a:ext>
            </a:extLst>
          </p:cNvPr>
          <p:cNvSpPr txBox="1"/>
          <p:nvPr/>
        </p:nvSpPr>
        <p:spPr>
          <a:xfrm>
            <a:off x="5334368" y="1941974"/>
            <a:ext cx="1090238" cy="380520"/>
          </a:xfrm>
          <a:custGeom>
            <a:avLst/>
            <a:gdLst>
              <a:gd name="connsiteX0" fmla="*/ 0 w 1090238"/>
              <a:gd name="connsiteY0" fmla="*/ 0 h 380520"/>
              <a:gd name="connsiteX1" fmla="*/ 534217 w 1090238"/>
              <a:gd name="connsiteY1" fmla="*/ 0 h 380520"/>
              <a:gd name="connsiteX2" fmla="*/ 1090238 w 1090238"/>
              <a:gd name="connsiteY2" fmla="*/ 0 h 380520"/>
              <a:gd name="connsiteX3" fmla="*/ 1090238 w 1090238"/>
              <a:gd name="connsiteY3" fmla="*/ 380520 h 380520"/>
              <a:gd name="connsiteX4" fmla="*/ 545119 w 1090238"/>
              <a:gd name="connsiteY4" fmla="*/ 380520 h 380520"/>
              <a:gd name="connsiteX5" fmla="*/ 0 w 1090238"/>
              <a:gd name="connsiteY5" fmla="*/ 380520 h 380520"/>
              <a:gd name="connsiteX6" fmla="*/ 0 w 1090238"/>
              <a:gd name="connsiteY6" fmla="*/ 0 h 38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0238" h="380520" extrusionOk="0">
                <a:moveTo>
                  <a:pt x="0" y="0"/>
                </a:moveTo>
                <a:cubicBezTo>
                  <a:pt x="183900" y="-57156"/>
                  <a:pt x="406309" y="62243"/>
                  <a:pt x="534217" y="0"/>
                </a:cubicBezTo>
                <a:cubicBezTo>
                  <a:pt x="662125" y="-62243"/>
                  <a:pt x="977298" y="32413"/>
                  <a:pt x="1090238" y="0"/>
                </a:cubicBezTo>
                <a:cubicBezTo>
                  <a:pt x="1129257" y="174448"/>
                  <a:pt x="1078755" y="280539"/>
                  <a:pt x="1090238" y="380520"/>
                </a:cubicBezTo>
                <a:cubicBezTo>
                  <a:pt x="964255" y="381568"/>
                  <a:pt x="712909" y="365043"/>
                  <a:pt x="545119" y="380520"/>
                </a:cubicBezTo>
                <a:cubicBezTo>
                  <a:pt x="377329" y="395997"/>
                  <a:pt x="187835" y="356919"/>
                  <a:pt x="0" y="380520"/>
                </a:cubicBezTo>
                <a:cubicBezTo>
                  <a:pt x="-32315" y="297529"/>
                  <a:pt x="17713" y="104687"/>
                  <a:pt x="0" y="0"/>
                </a:cubicBezTo>
                <a:close/>
              </a:path>
            </a:pathLst>
          </a:custGeom>
          <a:noFill/>
          <a:ln>
            <a:solidFill>
              <a:srgbClr val="0070C0"/>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spcFirstLastPara="1" wrap="square" lIns="91425" tIns="45700" rIns="91425" bIns="45700" rtlCol="0" anchor="t" anchorCtr="0">
            <a:noAutofit/>
          </a:bodyPr>
          <a:lstStyle/>
          <a:p>
            <a:pPr algn="l"/>
            <a:r>
              <a:rPr lang="es-ES_tradnl" b="1" dirty="0">
                <a:latin typeface="Century Gothic" panose="020B0502020202020204" pitchFamily="34" charset="0"/>
              </a:rPr>
              <a:t>largo -&gt; 5</a:t>
            </a:r>
          </a:p>
        </p:txBody>
      </p:sp>
      <p:sp>
        <p:nvSpPr>
          <p:cNvPr id="14" name="CuadroTexto 13">
            <a:extLst>
              <a:ext uri="{FF2B5EF4-FFF2-40B4-BE49-F238E27FC236}">
                <a16:creationId xmlns:a16="http://schemas.microsoft.com/office/drawing/2014/main" id="{6FA56D7E-58FF-9D48-8A49-8CB0C0F38E4F}"/>
              </a:ext>
            </a:extLst>
          </p:cNvPr>
          <p:cNvSpPr txBox="1"/>
          <p:nvPr/>
        </p:nvSpPr>
        <p:spPr>
          <a:xfrm>
            <a:off x="5121873" y="2626529"/>
            <a:ext cx="1568235" cy="380520"/>
          </a:xfrm>
          <a:custGeom>
            <a:avLst/>
            <a:gdLst>
              <a:gd name="connsiteX0" fmla="*/ 0 w 1568235"/>
              <a:gd name="connsiteY0" fmla="*/ 0 h 380520"/>
              <a:gd name="connsiteX1" fmla="*/ 491380 w 1568235"/>
              <a:gd name="connsiteY1" fmla="*/ 0 h 380520"/>
              <a:gd name="connsiteX2" fmla="*/ 1029808 w 1568235"/>
              <a:gd name="connsiteY2" fmla="*/ 0 h 380520"/>
              <a:gd name="connsiteX3" fmla="*/ 1568235 w 1568235"/>
              <a:gd name="connsiteY3" fmla="*/ 0 h 380520"/>
              <a:gd name="connsiteX4" fmla="*/ 1568235 w 1568235"/>
              <a:gd name="connsiteY4" fmla="*/ 380520 h 380520"/>
              <a:gd name="connsiteX5" fmla="*/ 1029808 w 1568235"/>
              <a:gd name="connsiteY5" fmla="*/ 380520 h 380520"/>
              <a:gd name="connsiteX6" fmla="*/ 507063 w 1568235"/>
              <a:gd name="connsiteY6" fmla="*/ 380520 h 380520"/>
              <a:gd name="connsiteX7" fmla="*/ 0 w 1568235"/>
              <a:gd name="connsiteY7" fmla="*/ 380520 h 380520"/>
              <a:gd name="connsiteX8" fmla="*/ 0 w 1568235"/>
              <a:gd name="connsiteY8" fmla="*/ 0 h 38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8235" h="380520" extrusionOk="0">
                <a:moveTo>
                  <a:pt x="0" y="0"/>
                </a:moveTo>
                <a:cubicBezTo>
                  <a:pt x="134271" y="-5867"/>
                  <a:pt x="354475" y="21722"/>
                  <a:pt x="491380" y="0"/>
                </a:cubicBezTo>
                <a:cubicBezTo>
                  <a:pt x="628285" y="-21722"/>
                  <a:pt x="866481" y="35487"/>
                  <a:pt x="1029808" y="0"/>
                </a:cubicBezTo>
                <a:cubicBezTo>
                  <a:pt x="1193135" y="-35487"/>
                  <a:pt x="1444312" y="39821"/>
                  <a:pt x="1568235" y="0"/>
                </a:cubicBezTo>
                <a:cubicBezTo>
                  <a:pt x="1572494" y="128547"/>
                  <a:pt x="1522674" y="210080"/>
                  <a:pt x="1568235" y="380520"/>
                </a:cubicBezTo>
                <a:cubicBezTo>
                  <a:pt x="1318406" y="432423"/>
                  <a:pt x="1223151" y="327329"/>
                  <a:pt x="1029808" y="380520"/>
                </a:cubicBezTo>
                <a:cubicBezTo>
                  <a:pt x="836465" y="433711"/>
                  <a:pt x="659885" y="368264"/>
                  <a:pt x="507063" y="380520"/>
                </a:cubicBezTo>
                <a:cubicBezTo>
                  <a:pt x="354242" y="392776"/>
                  <a:pt x="103680" y="362302"/>
                  <a:pt x="0" y="380520"/>
                </a:cubicBezTo>
                <a:cubicBezTo>
                  <a:pt x="-26813" y="275806"/>
                  <a:pt x="18851" y="139882"/>
                  <a:pt x="0" y="0"/>
                </a:cubicBezTo>
                <a:close/>
              </a:path>
            </a:pathLst>
          </a:custGeom>
          <a:noFill/>
          <a:ln>
            <a:solidFill>
              <a:srgbClr val="0070C0"/>
            </a:solidFill>
            <a:extLst>
              <a:ext uri="{C807C97D-BFC1-408E-A445-0C87EB9F89A2}">
                <ask:lineSketchStyleProps xmlns:ask="http://schemas.microsoft.com/office/drawing/2018/sketchyshapes" xmlns="" sd="1011431495">
                  <a:prstGeom prst="rect">
                    <a:avLst/>
                  </a:prstGeom>
                  <ask:type>
                    <ask:lineSketchScribble/>
                  </ask:type>
                </ask:lineSketchStyleProps>
              </a:ext>
            </a:extLst>
          </a:ln>
        </p:spPr>
        <p:txBody>
          <a:bodyPr spcFirstLastPara="1" wrap="square" lIns="91425" tIns="45700" rIns="91425" bIns="45700" rtlCol="0" anchor="t" anchorCtr="0">
            <a:noAutofit/>
          </a:bodyPr>
          <a:lstStyle/>
          <a:p>
            <a:pPr algn="l"/>
            <a:r>
              <a:rPr lang="es-ES_tradnl" b="1" dirty="0">
                <a:latin typeface="Century Gothic" panose="020B0502020202020204" pitchFamily="34" charset="0"/>
              </a:rPr>
              <a:t>charAt(1) -&gt; U</a:t>
            </a:r>
          </a:p>
        </p:txBody>
      </p:sp>
    </p:spTree>
    <p:extLst>
      <p:ext uri="{BB962C8B-B14F-4D97-AF65-F5344CB8AC3E}">
        <p14:creationId xmlns:p14="http://schemas.microsoft.com/office/powerpoint/2010/main" val="3030066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113FC09-5C19-0148-BB00-958C1FDAEE72}"/>
              </a:ext>
            </a:extLst>
          </p:cNvPr>
          <p:cNvSpPr/>
          <p:nvPr/>
        </p:nvSpPr>
        <p:spPr>
          <a:xfrm>
            <a:off x="4512968" y="1260782"/>
            <a:ext cx="184731" cy="1200329"/>
          </a:xfrm>
          <a:prstGeom prst="rect">
            <a:avLst/>
          </a:prstGeom>
        </p:spPr>
        <p:txBody>
          <a:bodyPr wrap="none">
            <a:spAutoFit/>
          </a:bodyPr>
          <a:lstStyle/>
          <a:p>
            <a:pPr algn="just"/>
            <a:endParaRPr lang="es-ES_tradnl" sz="2400" dirty="0">
              <a:solidFill>
                <a:srgbClr val="0F243E"/>
              </a:solidFill>
              <a:latin typeface="Calibri" panose="020F0502020204030204" pitchFamily="34" charset="0"/>
              <a:cs typeface="Calibri" panose="020F0502020204030204" pitchFamily="34" charset="0"/>
              <a:sym typeface="Calibri"/>
            </a:endParaRPr>
          </a:p>
          <a:p>
            <a:pPr algn="just"/>
            <a:endParaRPr lang="es-ES_tradnl" sz="2400" dirty="0">
              <a:solidFill>
                <a:srgbClr val="0F243E"/>
              </a:solidFill>
              <a:latin typeface="Calibri" panose="020F0502020204030204" pitchFamily="34" charset="0"/>
              <a:cs typeface="Calibri" panose="020F0502020204030204" pitchFamily="34" charset="0"/>
              <a:sym typeface="Franklin Gothic"/>
            </a:endParaRPr>
          </a:p>
          <a:p>
            <a:pPr algn="just"/>
            <a:endParaRPr lang="es-ES_tradnl" sz="2400" dirty="0">
              <a:solidFill>
                <a:srgbClr val="0F243E"/>
              </a:solidFill>
              <a:latin typeface="Calibri" panose="020F0502020204030204" pitchFamily="34" charset="0"/>
              <a:cs typeface="Calibri" panose="020F0502020204030204" pitchFamily="34" charset="0"/>
              <a:sym typeface="Franklin Gothic"/>
            </a:endParaRPr>
          </a:p>
        </p:txBody>
      </p:sp>
      <p:sp>
        <p:nvSpPr>
          <p:cNvPr id="6" name="Rectángulo 5">
            <a:extLst>
              <a:ext uri="{FF2B5EF4-FFF2-40B4-BE49-F238E27FC236}">
                <a16:creationId xmlns:a16="http://schemas.microsoft.com/office/drawing/2014/main" id="{0BDA83BF-EB6E-F847-84AB-81325E653C46}"/>
              </a:ext>
            </a:extLst>
          </p:cNvPr>
          <p:cNvSpPr/>
          <p:nvPr/>
        </p:nvSpPr>
        <p:spPr>
          <a:xfrm>
            <a:off x="274620" y="1249355"/>
            <a:ext cx="8564580" cy="5693866"/>
          </a:xfrm>
          <a:prstGeom prst="rect">
            <a:avLst/>
          </a:prstGeom>
        </p:spPr>
        <p:txBody>
          <a:bodyPr wrap="square">
            <a:spAutoFit/>
          </a:bodyPr>
          <a:lstStyle/>
          <a:p>
            <a:pPr algn="just"/>
            <a:r>
              <a:rPr lang="es-CL" sz="2000" b="1">
                <a:solidFill>
                  <a:srgbClr val="222222"/>
                </a:solidFill>
                <a:latin typeface="Century Gothic" panose="020B0502020202020204" pitchFamily="34" charset="0"/>
                <a:cs typeface="Calibri" panose="020F0502020204030204" pitchFamily="34" charset="0"/>
              </a:rPr>
              <a:t>startsWith(texto) y endsWith(texto)</a:t>
            </a:r>
          </a:p>
          <a:p>
            <a:pPr algn="just"/>
            <a:r>
              <a:rPr lang="es-CL" sz="2000">
                <a:solidFill>
                  <a:srgbClr val="222222"/>
                </a:solidFill>
                <a:latin typeface="Century Gothic" panose="020B0502020202020204" pitchFamily="34" charset="0"/>
                <a:cs typeface="Calibri" panose="020F0502020204030204" pitchFamily="34" charset="0"/>
              </a:rPr>
              <a:t>evalúa si la cadena comienza o termina con la cadena texto que se pasa por parámetro</a:t>
            </a:r>
          </a:p>
          <a:p>
            <a:pPr algn="just"/>
            <a:endParaRPr lang="es-CL" sz="2000">
              <a:solidFill>
                <a:srgbClr val="222222"/>
              </a:solidFill>
              <a:latin typeface="Century Gothic" panose="020B0502020202020204" pitchFamily="34" charset="0"/>
              <a:cs typeface="Calibri" panose="020F0502020204030204" pitchFamily="34" charset="0"/>
            </a:endParaRPr>
          </a:p>
          <a:p>
            <a:pPr algn="just"/>
            <a:r>
              <a:rPr lang="es-CL" sz="2000" b="1">
                <a:solidFill>
                  <a:srgbClr val="222222"/>
                </a:solidFill>
                <a:latin typeface="Century Gothic" panose="020B0502020202020204" pitchFamily="34" charset="0"/>
                <a:cs typeface="Calibri" panose="020F0502020204030204" pitchFamily="34" charset="0"/>
              </a:rPr>
              <a:t>replace(‘a’,’A’)</a:t>
            </a:r>
          </a:p>
          <a:p>
            <a:pPr algn="just"/>
            <a:r>
              <a:rPr lang="es-CL" sz="2000">
                <a:solidFill>
                  <a:srgbClr val="222222"/>
                </a:solidFill>
                <a:latin typeface="Century Gothic" panose="020B0502020202020204" pitchFamily="34" charset="0"/>
                <a:cs typeface="Calibri" panose="020F0502020204030204" pitchFamily="34" charset="0"/>
              </a:rPr>
              <a:t>reemplaza el primer caracter ‘a’ por el segundo ‘A’</a:t>
            </a:r>
          </a:p>
          <a:p>
            <a:pPr algn="just"/>
            <a:endParaRPr lang="es-CL" sz="2000" b="1">
              <a:solidFill>
                <a:srgbClr val="222222"/>
              </a:solidFill>
              <a:latin typeface="Century Gothic" panose="020B0502020202020204" pitchFamily="34" charset="0"/>
              <a:cs typeface="Calibri" panose="020F0502020204030204" pitchFamily="34" charset="0"/>
            </a:endParaRPr>
          </a:p>
          <a:p>
            <a:pPr algn="just"/>
            <a:r>
              <a:rPr lang="es-CL" sz="2000" b="1">
                <a:solidFill>
                  <a:srgbClr val="222222"/>
                </a:solidFill>
                <a:latin typeface="Century Gothic" panose="020B0502020202020204" pitchFamily="34" charset="0"/>
                <a:cs typeface="Calibri" panose="020F0502020204030204" pitchFamily="34" charset="0"/>
              </a:rPr>
              <a:t>toLowerCase() y toUpperCase()</a:t>
            </a:r>
          </a:p>
          <a:p>
            <a:pPr algn="just"/>
            <a:r>
              <a:rPr lang="es-CL" sz="2000">
                <a:solidFill>
                  <a:srgbClr val="222222"/>
                </a:solidFill>
                <a:latin typeface="Century Gothic" panose="020B0502020202020204" pitchFamily="34" charset="0"/>
                <a:cs typeface="Calibri" panose="020F0502020204030204" pitchFamily="34" charset="0"/>
              </a:rPr>
              <a:t>transforma el texto en minúscula (Low) o mayúscula (Upper)</a:t>
            </a:r>
          </a:p>
          <a:p>
            <a:pPr algn="just"/>
            <a:endParaRPr lang="es-CL" sz="2000">
              <a:solidFill>
                <a:srgbClr val="222222"/>
              </a:solidFill>
              <a:latin typeface="Century Gothic" panose="020B0502020202020204" pitchFamily="34" charset="0"/>
              <a:cs typeface="Calibri" panose="020F0502020204030204" pitchFamily="34" charset="0"/>
            </a:endParaRPr>
          </a:p>
          <a:p>
            <a:pPr algn="just"/>
            <a:r>
              <a:rPr lang="es-CL" sz="2000" b="1">
                <a:solidFill>
                  <a:srgbClr val="222222"/>
                </a:solidFill>
                <a:latin typeface="Century Gothic" panose="020B0502020202020204" pitchFamily="34" charset="0"/>
                <a:cs typeface="Calibri" panose="020F0502020204030204" pitchFamily="34" charset="0"/>
              </a:rPr>
              <a:t>substring(inicio,fin)</a:t>
            </a:r>
          </a:p>
          <a:p>
            <a:pPr algn="just"/>
            <a:r>
              <a:rPr lang="es-CL" sz="2000">
                <a:solidFill>
                  <a:srgbClr val="222222"/>
                </a:solidFill>
                <a:latin typeface="Century Gothic" panose="020B0502020202020204" pitchFamily="34" charset="0"/>
                <a:cs typeface="Calibri" panose="020F0502020204030204" pitchFamily="34" charset="0"/>
              </a:rPr>
              <a:t>devuelve una subcadena desde la posición inicio hasta fin-1</a:t>
            </a:r>
          </a:p>
          <a:p>
            <a:pPr algn="just"/>
            <a:endParaRPr lang="es-CL" sz="2000" b="1">
              <a:solidFill>
                <a:srgbClr val="222222"/>
              </a:solidFill>
              <a:latin typeface="Century Gothic" panose="020B0502020202020204" pitchFamily="34" charset="0"/>
              <a:cs typeface="Calibri" panose="020F0502020204030204" pitchFamily="34" charset="0"/>
            </a:endParaRPr>
          </a:p>
          <a:p>
            <a:pPr algn="just"/>
            <a:r>
              <a:rPr lang="es-CL" sz="2000" b="1">
                <a:solidFill>
                  <a:srgbClr val="222222"/>
                </a:solidFill>
                <a:latin typeface="Century Gothic" panose="020B0502020202020204" pitchFamily="34" charset="0"/>
                <a:cs typeface="Calibri" panose="020F0502020204030204" pitchFamily="34" charset="0"/>
              </a:rPr>
              <a:t>trim()</a:t>
            </a:r>
          </a:p>
          <a:p>
            <a:pPr algn="just"/>
            <a:r>
              <a:rPr lang="es-CL" sz="2000">
                <a:solidFill>
                  <a:srgbClr val="222222"/>
                </a:solidFill>
                <a:latin typeface="Century Gothic" panose="020B0502020202020204" pitchFamily="34" charset="0"/>
                <a:cs typeface="Calibri" panose="020F0502020204030204" pitchFamily="34" charset="0"/>
              </a:rPr>
              <a:t>devuelve un nuevo objeto cadena, en el que todos los caracteres de espacio en blanco se eliminan de la parte inicial y la parte final de una cadena</a:t>
            </a:r>
          </a:p>
          <a:p>
            <a:pPr algn="just"/>
            <a:endParaRPr lang="es-CL" sz="2400">
              <a:solidFill>
                <a:srgbClr val="222222"/>
              </a:solidFill>
              <a:latin typeface="Calibri" panose="020F0502020204030204" pitchFamily="34" charset="0"/>
              <a:cs typeface="Calibri" panose="020F0502020204030204" pitchFamily="34" charset="0"/>
            </a:endParaRPr>
          </a:p>
        </p:txBody>
      </p:sp>
      <p:sp>
        <p:nvSpPr>
          <p:cNvPr id="8" name="Título 2">
            <a:extLst>
              <a:ext uri="{FF2B5EF4-FFF2-40B4-BE49-F238E27FC236}">
                <a16:creationId xmlns:a16="http://schemas.microsoft.com/office/drawing/2014/main" id="{D312C080-122C-6448-A277-CC7A1F275405}"/>
              </a:ext>
            </a:extLst>
          </p:cNvPr>
          <p:cNvSpPr>
            <a:spLocks noGrp="1"/>
          </p:cNvSpPr>
          <p:nvPr>
            <p:ph type="title"/>
          </p:nvPr>
        </p:nvSpPr>
        <p:spPr>
          <a:xfrm>
            <a:off x="1763699" y="212725"/>
            <a:ext cx="4288185" cy="813000"/>
          </a:xfrm>
        </p:spPr>
        <p:txBody>
          <a:bodyPr/>
          <a:lstStyle/>
          <a:p>
            <a:r>
              <a:rPr lang="es-ES_tradnl" noProof="0" dirty="0"/>
              <a:t>Métodos clase String </a:t>
            </a:r>
          </a:p>
        </p:txBody>
      </p:sp>
      <p:pic>
        <p:nvPicPr>
          <p:cNvPr id="9" name="Imagen 8">
            <a:extLst>
              <a:ext uri="{FF2B5EF4-FFF2-40B4-BE49-F238E27FC236}">
                <a16:creationId xmlns:a16="http://schemas.microsoft.com/office/drawing/2014/main" id="{370E1EDD-8F81-6E48-9D0E-B6391F5F642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8394700" y="3521475"/>
            <a:ext cx="444500" cy="571500"/>
          </a:xfrm>
          <a:prstGeom prst="rect">
            <a:avLst/>
          </a:prstGeom>
        </p:spPr>
      </p:pic>
      <p:pic>
        <p:nvPicPr>
          <p:cNvPr id="10" name="Imagen 9">
            <a:extLst>
              <a:ext uri="{FF2B5EF4-FFF2-40B4-BE49-F238E27FC236}">
                <a16:creationId xmlns:a16="http://schemas.microsoft.com/office/drawing/2014/main" id="{5F5ACBE8-DB4A-D645-AC91-7E49061E286A}"/>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a14:imgEffect>
                  </a14:imgLayer>
                </a14:imgProps>
              </a:ext>
            </a:extLst>
          </a:blip>
          <a:stretch>
            <a:fillRect/>
          </a:stretch>
        </p:blipFill>
        <p:spPr>
          <a:xfrm>
            <a:off x="7937500" y="3534175"/>
            <a:ext cx="457200" cy="558800"/>
          </a:xfrm>
          <a:prstGeom prst="rect">
            <a:avLst/>
          </a:prstGeom>
        </p:spPr>
      </p:pic>
    </p:spTree>
    <p:extLst>
      <p:ext uri="{BB962C8B-B14F-4D97-AF65-F5344CB8AC3E}">
        <p14:creationId xmlns:p14="http://schemas.microsoft.com/office/powerpoint/2010/main" val="3623295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113FC09-5C19-0148-BB00-958C1FDAEE72}"/>
              </a:ext>
            </a:extLst>
          </p:cNvPr>
          <p:cNvSpPr/>
          <p:nvPr/>
        </p:nvSpPr>
        <p:spPr>
          <a:xfrm>
            <a:off x="4512968" y="1260782"/>
            <a:ext cx="184731" cy="1200329"/>
          </a:xfrm>
          <a:prstGeom prst="rect">
            <a:avLst/>
          </a:prstGeom>
        </p:spPr>
        <p:txBody>
          <a:bodyPr wrap="none">
            <a:spAutoFit/>
          </a:bodyPr>
          <a:lstStyle/>
          <a:p>
            <a:pPr algn="just"/>
            <a:endParaRPr lang="es-ES_tradnl" sz="2400" dirty="0">
              <a:solidFill>
                <a:srgbClr val="0F243E"/>
              </a:solidFill>
              <a:latin typeface="Calibri" panose="020F0502020204030204" pitchFamily="34" charset="0"/>
              <a:cs typeface="Calibri" panose="020F0502020204030204" pitchFamily="34" charset="0"/>
              <a:sym typeface="Calibri"/>
            </a:endParaRPr>
          </a:p>
          <a:p>
            <a:pPr algn="just"/>
            <a:endParaRPr lang="es-ES_tradnl" sz="2400" dirty="0">
              <a:solidFill>
                <a:srgbClr val="0F243E"/>
              </a:solidFill>
              <a:latin typeface="Calibri" panose="020F0502020204030204" pitchFamily="34" charset="0"/>
              <a:cs typeface="Calibri" panose="020F0502020204030204" pitchFamily="34" charset="0"/>
              <a:sym typeface="Franklin Gothic"/>
            </a:endParaRPr>
          </a:p>
          <a:p>
            <a:pPr algn="just"/>
            <a:endParaRPr lang="es-ES_tradnl" sz="2400" dirty="0">
              <a:solidFill>
                <a:srgbClr val="0F243E"/>
              </a:solidFill>
              <a:latin typeface="Calibri" panose="020F0502020204030204" pitchFamily="34" charset="0"/>
              <a:cs typeface="Calibri" panose="020F0502020204030204" pitchFamily="34" charset="0"/>
              <a:sym typeface="Franklin Gothic"/>
            </a:endParaRP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noProof="0" dirty="0"/>
              <a:t>Ejemplos Métodos String </a:t>
            </a:r>
          </a:p>
        </p:txBody>
      </p:sp>
      <p:sp>
        <p:nvSpPr>
          <p:cNvPr id="6" name="Rectángulo 5">
            <a:extLst>
              <a:ext uri="{FF2B5EF4-FFF2-40B4-BE49-F238E27FC236}">
                <a16:creationId xmlns:a16="http://schemas.microsoft.com/office/drawing/2014/main" id="{0BDA83BF-EB6E-F847-84AB-81325E653C46}"/>
              </a:ext>
            </a:extLst>
          </p:cNvPr>
          <p:cNvSpPr/>
          <p:nvPr/>
        </p:nvSpPr>
        <p:spPr>
          <a:xfrm>
            <a:off x="274620" y="1249355"/>
            <a:ext cx="8564580" cy="769441"/>
          </a:xfrm>
          <a:prstGeom prst="rect">
            <a:avLst/>
          </a:prstGeom>
        </p:spPr>
        <p:txBody>
          <a:bodyPr wrap="square">
            <a:spAutoFit/>
          </a:bodyPr>
          <a:lstStyle/>
          <a:p>
            <a:pPr algn="just"/>
            <a:r>
              <a:rPr lang="es-CL" sz="2000" b="1">
                <a:solidFill>
                  <a:srgbClr val="222222"/>
                </a:solidFill>
                <a:latin typeface="Century Gothic" panose="020B0502020202020204" pitchFamily="34" charset="0"/>
                <a:cs typeface="Calibri" panose="020F0502020204030204" pitchFamily="34" charset="0"/>
              </a:rPr>
              <a:t>Ejemplos</a:t>
            </a:r>
          </a:p>
          <a:p>
            <a:pPr algn="just"/>
            <a:endParaRPr lang="es-CL" sz="2400">
              <a:solidFill>
                <a:srgbClr val="222222"/>
              </a:solidFill>
              <a:latin typeface="Calibri" panose="020F0502020204030204" pitchFamily="34" charset="0"/>
              <a:cs typeface="Calibri" panose="020F0502020204030204" pitchFamily="34" charset="0"/>
            </a:endParaRPr>
          </a:p>
        </p:txBody>
      </p:sp>
      <p:pic>
        <p:nvPicPr>
          <p:cNvPr id="5" name="Imagen 4">
            <a:extLst>
              <a:ext uri="{FF2B5EF4-FFF2-40B4-BE49-F238E27FC236}">
                <a16:creationId xmlns:a16="http://schemas.microsoft.com/office/drawing/2014/main" id="{29FB6178-D8DC-C14B-AFCE-8EAD955F8857}"/>
              </a:ext>
            </a:extLst>
          </p:cNvPr>
          <p:cNvPicPr>
            <a:picLocks noChangeAspect="1"/>
          </p:cNvPicPr>
          <p:nvPr/>
        </p:nvPicPr>
        <p:blipFill>
          <a:blip r:embed="rId3"/>
          <a:stretch>
            <a:fillRect/>
          </a:stretch>
        </p:blipFill>
        <p:spPr>
          <a:xfrm>
            <a:off x="488556" y="1860946"/>
            <a:ext cx="3810476" cy="3919607"/>
          </a:xfrm>
          <a:custGeom>
            <a:avLst/>
            <a:gdLst>
              <a:gd name="connsiteX0" fmla="*/ 0 w 3810476"/>
              <a:gd name="connsiteY0" fmla="*/ 0 h 3919607"/>
              <a:gd name="connsiteX1" fmla="*/ 620563 w 3810476"/>
              <a:gd name="connsiteY1" fmla="*/ 0 h 3919607"/>
              <a:gd name="connsiteX2" fmla="*/ 1241126 w 3810476"/>
              <a:gd name="connsiteY2" fmla="*/ 0 h 3919607"/>
              <a:gd name="connsiteX3" fmla="*/ 1785480 w 3810476"/>
              <a:gd name="connsiteY3" fmla="*/ 0 h 3919607"/>
              <a:gd name="connsiteX4" fmla="*/ 2367939 w 3810476"/>
              <a:gd name="connsiteY4" fmla="*/ 0 h 3919607"/>
              <a:gd name="connsiteX5" fmla="*/ 2874188 w 3810476"/>
              <a:gd name="connsiteY5" fmla="*/ 0 h 3919607"/>
              <a:gd name="connsiteX6" fmla="*/ 3810476 w 3810476"/>
              <a:gd name="connsiteY6" fmla="*/ 0 h 3919607"/>
              <a:gd name="connsiteX7" fmla="*/ 3810476 w 3810476"/>
              <a:gd name="connsiteY7" fmla="*/ 638336 h 3919607"/>
              <a:gd name="connsiteX8" fmla="*/ 3810476 w 3810476"/>
              <a:gd name="connsiteY8" fmla="*/ 1119888 h 3919607"/>
              <a:gd name="connsiteX9" fmla="*/ 3810476 w 3810476"/>
              <a:gd name="connsiteY9" fmla="*/ 1562243 h 3919607"/>
              <a:gd name="connsiteX10" fmla="*/ 3810476 w 3810476"/>
              <a:gd name="connsiteY10" fmla="*/ 2043795 h 3919607"/>
              <a:gd name="connsiteX11" fmla="*/ 3810476 w 3810476"/>
              <a:gd name="connsiteY11" fmla="*/ 2564543 h 3919607"/>
              <a:gd name="connsiteX12" fmla="*/ 3810476 w 3810476"/>
              <a:gd name="connsiteY12" fmla="*/ 3124487 h 3919607"/>
              <a:gd name="connsiteX13" fmla="*/ 3810476 w 3810476"/>
              <a:gd name="connsiteY13" fmla="*/ 3919607 h 3919607"/>
              <a:gd name="connsiteX14" fmla="*/ 3189913 w 3810476"/>
              <a:gd name="connsiteY14" fmla="*/ 3919607 h 3919607"/>
              <a:gd name="connsiteX15" fmla="*/ 2645559 w 3810476"/>
              <a:gd name="connsiteY15" fmla="*/ 3919607 h 3919607"/>
              <a:gd name="connsiteX16" fmla="*/ 2101205 w 3810476"/>
              <a:gd name="connsiteY16" fmla="*/ 3919607 h 3919607"/>
              <a:gd name="connsiteX17" fmla="*/ 1556852 w 3810476"/>
              <a:gd name="connsiteY17" fmla="*/ 3919607 h 3919607"/>
              <a:gd name="connsiteX18" fmla="*/ 1012498 w 3810476"/>
              <a:gd name="connsiteY18" fmla="*/ 3919607 h 3919607"/>
              <a:gd name="connsiteX19" fmla="*/ 506249 w 3810476"/>
              <a:gd name="connsiteY19" fmla="*/ 3919607 h 3919607"/>
              <a:gd name="connsiteX20" fmla="*/ 0 w 3810476"/>
              <a:gd name="connsiteY20" fmla="*/ 3919607 h 3919607"/>
              <a:gd name="connsiteX21" fmla="*/ 0 w 3810476"/>
              <a:gd name="connsiteY21" fmla="*/ 3359663 h 3919607"/>
              <a:gd name="connsiteX22" fmla="*/ 0 w 3810476"/>
              <a:gd name="connsiteY22" fmla="*/ 2760523 h 3919607"/>
              <a:gd name="connsiteX23" fmla="*/ 0 w 3810476"/>
              <a:gd name="connsiteY23" fmla="*/ 2161383 h 3919607"/>
              <a:gd name="connsiteX24" fmla="*/ 0 w 3810476"/>
              <a:gd name="connsiteY24" fmla="*/ 1523047 h 3919607"/>
              <a:gd name="connsiteX25" fmla="*/ 0 w 3810476"/>
              <a:gd name="connsiteY25" fmla="*/ 963103 h 3919607"/>
              <a:gd name="connsiteX26" fmla="*/ 0 w 3810476"/>
              <a:gd name="connsiteY26" fmla="*/ 0 h 391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0476" h="3919607" fill="none" extrusionOk="0">
                <a:moveTo>
                  <a:pt x="0" y="0"/>
                </a:moveTo>
                <a:cubicBezTo>
                  <a:pt x="143589" y="-38992"/>
                  <a:pt x="356768" y="6022"/>
                  <a:pt x="620563" y="0"/>
                </a:cubicBezTo>
                <a:cubicBezTo>
                  <a:pt x="884358" y="-6022"/>
                  <a:pt x="1071793" y="55143"/>
                  <a:pt x="1241126" y="0"/>
                </a:cubicBezTo>
                <a:cubicBezTo>
                  <a:pt x="1410459" y="-55143"/>
                  <a:pt x="1610943" y="63324"/>
                  <a:pt x="1785480" y="0"/>
                </a:cubicBezTo>
                <a:cubicBezTo>
                  <a:pt x="1960017" y="-63324"/>
                  <a:pt x="2244040" y="44983"/>
                  <a:pt x="2367939" y="0"/>
                </a:cubicBezTo>
                <a:cubicBezTo>
                  <a:pt x="2491838" y="-44983"/>
                  <a:pt x="2705305" y="45448"/>
                  <a:pt x="2874188" y="0"/>
                </a:cubicBezTo>
                <a:cubicBezTo>
                  <a:pt x="3043071" y="-45448"/>
                  <a:pt x="3523655" y="40056"/>
                  <a:pt x="3810476" y="0"/>
                </a:cubicBezTo>
                <a:cubicBezTo>
                  <a:pt x="3839528" y="186925"/>
                  <a:pt x="3735296" y="376365"/>
                  <a:pt x="3810476" y="638336"/>
                </a:cubicBezTo>
                <a:cubicBezTo>
                  <a:pt x="3885656" y="900307"/>
                  <a:pt x="3802778" y="888479"/>
                  <a:pt x="3810476" y="1119888"/>
                </a:cubicBezTo>
                <a:cubicBezTo>
                  <a:pt x="3818174" y="1351297"/>
                  <a:pt x="3783460" y="1467205"/>
                  <a:pt x="3810476" y="1562243"/>
                </a:cubicBezTo>
                <a:cubicBezTo>
                  <a:pt x="3837492" y="1657281"/>
                  <a:pt x="3792422" y="1858978"/>
                  <a:pt x="3810476" y="2043795"/>
                </a:cubicBezTo>
                <a:cubicBezTo>
                  <a:pt x="3828530" y="2228612"/>
                  <a:pt x="3758500" y="2306877"/>
                  <a:pt x="3810476" y="2564543"/>
                </a:cubicBezTo>
                <a:cubicBezTo>
                  <a:pt x="3862452" y="2822209"/>
                  <a:pt x="3769700" y="2936685"/>
                  <a:pt x="3810476" y="3124487"/>
                </a:cubicBezTo>
                <a:cubicBezTo>
                  <a:pt x="3851252" y="3312289"/>
                  <a:pt x="3743844" y="3753757"/>
                  <a:pt x="3810476" y="3919607"/>
                </a:cubicBezTo>
                <a:cubicBezTo>
                  <a:pt x="3612282" y="3941165"/>
                  <a:pt x="3441559" y="3873006"/>
                  <a:pt x="3189913" y="3919607"/>
                </a:cubicBezTo>
                <a:cubicBezTo>
                  <a:pt x="2938267" y="3966208"/>
                  <a:pt x="2906947" y="3895787"/>
                  <a:pt x="2645559" y="3919607"/>
                </a:cubicBezTo>
                <a:cubicBezTo>
                  <a:pt x="2384171" y="3943427"/>
                  <a:pt x="2338293" y="3909805"/>
                  <a:pt x="2101205" y="3919607"/>
                </a:cubicBezTo>
                <a:cubicBezTo>
                  <a:pt x="1864117" y="3929409"/>
                  <a:pt x="1749981" y="3872983"/>
                  <a:pt x="1556852" y="3919607"/>
                </a:cubicBezTo>
                <a:cubicBezTo>
                  <a:pt x="1363723" y="3966231"/>
                  <a:pt x="1165128" y="3915331"/>
                  <a:pt x="1012498" y="3919607"/>
                </a:cubicBezTo>
                <a:cubicBezTo>
                  <a:pt x="859868" y="3923883"/>
                  <a:pt x="693286" y="3867952"/>
                  <a:pt x="506249" y="3919607"/>
                </a:cubicBezTo>
                <a:cubicBezTo>
                  <a:pt x="319212" y="3971262"/>
                  <a:pt x="221988" y="3889991"/>
                  <a:pt x="0" y="3919607"/>
                </a:cubicBezTo>
                <a:cubicBezTo>
                  <a:pt x="-30910" y="3746356"/>
                  <a:pt x="19826" y="3492791"/>
                  <a:pt x="0" y="3359663"/>
                </a:cubicBezTo>
                <a:cubicBezTo>
                  <a:pt x="-19826" y="3226535"/>
                  <a:pt x="46651" y="2907887"/>
                  <a:pt x="0" y="2760523"/>
                </a:cubicBezTo>
                <a:cubicBezTo>
                  <a:pt x="-46651" y="2613159"/>
                  <a:pt x="41284" y="2302938"/>
                  <a:pt x="0" y="2161383"/>
                </a:cubicBezTo>
                <a:cubicBezTo>
                  <a:pt x="-41284" y="2019828"/>
                  <a:pt x="42793" y="1701851"/>
                  <a:pt x="0" y="1523047"/>
                </a:cubicBezTo>
                <a:cubicBezTo>
                  <a:pt x="-42793" y="1344243"/>
                  <a:pt x="22036" y="1203986"/>
                  <a:pt x="0" y="963103"/>
                </a:cubicBezTo>
                <a:cubicBezTo>
                  <a:pt x="-22036" y="722220"/>
                  <a:pt x="103791" y="193013"/>
                  <a:pt x="0" y="0"/>
                </a:cubicBezTo>
                <a:close/>
              </a:path>
              <a:path w="3810476" h="3919607" stroke="0" extrusionOk="0">
                <a:moveTo>
                  <a:pt x="0" y="0"/>
                </a:moveTo>
                <a:cubicBezTo>
                  <a:pt x="191019" y="-25892"/>
                  <a:pt x="363553" y="14525"/>
                  <a:pt x="506249" y="0"/>
                </a:cubicBezTo>
                <a:cubicBezTo>
                  <a:pt x="648945" y="-14525"/>
                  <a:pt x="779725" y="50704"/>
                  <a:pt x="936288" y="0"/>
                </a:cubicBezTo>
                <a:cubicBezTo>
                  <a:pt x="1092851" y="-50704"/>
                  <a:pt x="1270586" y="53357"/>
                  <a:pt x="1556852" y="0"/>
                </a:cubicBezTo>
                <a:cubicBezTo>
                  <a:pt x="1843118" y="-53357"/>
                  <a:pt x="1811985" y="58584"/>
                  <a:pt x="2063101" y="0"/>
                </a:cubicBezTo>
                <a:cubicBezTo>
                  <a:pt x="2314217" y="-58584"/>
                  <a:pt x="2329663" y="3478"/>
                  <a:pt x="2569350" y="0"/>
                </a:cubicBezTo>
                <a:cubicBezTo>
                  <a:pt x="2809037" y="-3478"/>
                  <a:pt x="3060388" y="12005"/>
                  <a:pt x="3189913" y="0"/>
                </a:cubicBezTo>
                <a:cubicBezTo>
                  <a:pt x="3319438" y="-12005"/>
                  <a:pt x="3596289" y="52491"/>
                  <a:pt x="3810476" y="0"/>
                </a:cubicBezTo>
                <a:cubicBezTo>
                  <a:pt x="3836601" y="276596"/>
                  <a:pt x="3798827" y="429657"/>
                  <a:pt x="3810476" y="638336"/>
                </a:cubicBezTo>
                <a:cubicBezTo>
                  <a:pt x="3822125" y="847015"/>
                  <a:pt x="3793695" y="1018389"/>
                  <a:pt x="3810476" y="1119888"/>
                </a:cubicBezTo>
                <a:cubicBezTo>
                  <a:pt x="3827257" y="1221387"/>
                  <a:pt x="3804563" y="1477862"/>
                  <a:pt x="3810476" y="1601439"/>
                </a:cubicBezTo>
                <a:cubicBezTo>
                  <a:pt x="3816389" y="1725016"/>
                  <a:pt x="3760779" y="1957566"/>
                  <a:pt x="3810476" y="2161383"/>
                </a:cubicBezTo>
                <a:cubicBezTo>
                  <a:pt x="3860173" y="2365200"/>
                  <a:pt x="3742830" y="2633073"/>
                  <a:pt x="3810476" y="2760523"/>
                </a:cubicBezTo>
                <a:cubicBezTo>
                  <a:pt x="3878122" y="2887973"/>
                  <a:pt x="3773123" y="3065429"/>
                  <a:pt x="3810476" y="3202879"/>
                </a:cubicBezTo>
                <a:cubicBezTo>
                  <a:pt x="3847829" y="3340329"/>
                  <a:pt x="3752483" y="3709087"/>
                  <a:pt x="3810476" y="3919607"/>
                </a:cubicBezTo>
                <a:cubicBezTo>
                  <a:pt x="3658044" y="3967125"/>
                  <a:pt x="3502532" y="3869614"/>
                  <a:pt x="3266122" y="3919607"/>
                </a:cubicBezTo>
                <a:cubicBezTo>
                  <a:pt x="3029712" y="3969600"/>
                  <a:pt x="2937426" y="3906486"/>
                  <a:pt x="2721769" y="3919607"/>
                </a:cubicBezTo>
                <a:cubicBezTo>
                  <a:pt x="2506112" y="3932728"/>
                  <a:pt x="2357192" y="3907246"/>
                  <a:pt x="2101205" y="3919607"/>
                </a:cubicBezTo>
                <a:cubicBezTo>
                  <a:pt x="1845218" y="3931968"/>
                  <a:pt x="1758024" y="3871317"/>
                  <a:pt x="1556852" y="3919607"/>
                </a:cubicBezTo>
                <a:cubicBezTo>
                  <a:pt x="1355680" y="3967897"/>
                  <a:pt x="1293343" y="3871362"/>
                  <a:pt x="1126812" y="3919607"/>
                </a:cubicBezTo>
                <a:cubicBezTo>
                  <a:pt x="960281" y="3967852"/>
                  <a:pt x="815233" y="3916759"/>
                  <a:pt x="658668" y="3919607"/>
                </a:cubicBezTo>
                <a:cubicBezTo>
                  <a:pt x="502103" y="3922455"/>
                  <a:pt x="209996" y="3917369"/>
                  <a:pt x="0" y="3919607"/>
                </a:cubicBezTo>
                <a:cubicBezTo>
                  <a:pt x="-4271" y="3742595"/>
                  <a:pt x="11044" y="3595675"/>
                  <a:pt x="0" y="3359663"/>
                </a:cubicBezTo>
                <a:cubicBezTo>
                  <a:pt x="-11044" y="3123651"/>
                  <a:pt x="30718" y="2912071"/>
                  <a:pt x="0" y="2799719"/>
                </a:cubicBezTo>
                <a:cubicBezTo>
                  <a:pt x="-30718" y="2687367"/>
                  <a:pt x="41640" y="2408357"/>
                  <a:pt x="0" y="2278971"/>
                </a:cubicBezTo>
                <a:cubicBezTo>
                  <a:pt x="-41640" y="2149585"/>
                  <a:pt x="26266" y="2057597"/>
                  <a:pt x="0" y="1836616"/>
                </a:cubicBezTo>
                <a:cubicBezTo>
                  <a:pt x="-26266" y="1615635"/>
                  <a:pt x="25332" y="1596594"/>
                  <a:pt x="0" y="1394260"/>
                </a:cubicBezTo>
                <a:cubicBezTo>
                  <a:pt x="-25332" y="1191926"/>
                  <a:pt x="66174" y="1058215"/>
                  <a:pt x="0" y="795120"/>
                </a:cubicBezTo>
                <a:cubicBezTo>
                  <a:pt x="-66174" y="532025"/>
                  <a:pt x="3766" y="357511"/>
                  <a:pt x="0" y="0"/>
                </a:cubicBezTo>
                <a:close/>
              </a:path>
            </a:pathLst>
          </a:custGeom>
          <a:ln>
            <a:solidFill>
              <a:srgbClr val="00B050"/>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pic>
      <p:pic>
        <p:nvPicPr>
          <p:cNvPr id="8" name="Imagen 7">
            <a:extLst>
              <a:ext uri="{FF2B5EF4-FFF2-40B4-BE49-F238E27FC236}">
                <a16:creationId xmlns:a16="http://schemas.microsoft.com/office/drawing/2014/main" id="{A17E4EC8-972C-BC46-8277-BE1AFB88010B}"/>
              </a:ext>
            </a:extLst>
          </p:cNvPr>
          <p:cNvPicPr>
            <a:picLocks noChangeAspect="1"/>
          </p:cNvPicPr>
          <p:nvPr/>
        </p:nvPicPr>
        <p:blipFill>
          <a:blip r:embed="rId4"/>
          <a:stretch>
            <a:fillRect/>
          </a:stretch>
        </p:blipFill>
        <p:spPr>
          <a:xfrm>
            <a:off x="4697699" y="1864068"/>
            <a:ext cx="3773388" cy="2532822"/>
          </a:xfrm>
          <a:custGeom>
            <a:avLst/>
            <a:gdLst>
              <a:gd name="connsiteX0" fmla="*/ 0 w 3773388"/>
              <a:gd name="connsiteY0" fmla="*/ 0 h 2532822"/>
              <a:gd name="connsiteX1" fmla="*/ 501322 w 3773388"/>
              <a:gd name="connsiteY1" fmla="*/ 0 h 2532822"/>
              <a:gd name="connsiteX2" fmla="*/ 1078111 w 3773388"/>
              <a:gd name="connsiteY2" fmla="*/ 0 h 2532822"/>
              <a:gd name="connsiteX3" fmla="*/ 1692634 w 3773388"/>
              <a:gd name="connsiteY3" fmla="*/ 0 h 2532822"/>
              <a:gd name="connsiteX4" fmla="*/ 2156222 w 3773388"/>
              <a:gd name="connsiteY4" fmla="*/ 0 h 2532822"/>
              <a:gd name="connsiteX5" fmla="*/ 2657543 w 3773388"/>
              <a:gd name="connsiteY5" fmla="*/ 0 h 2532822"/>
              <a:gd name="connsiteX6" fmla="*/ 3272066 w 3773388"/>
              <a:gd name="connsiteY6" fmla="*/ 0 h 2532822"/>
              <a:gd name="connsiteX7" fmla="*/ 3773388 w 3773388"/>
              <a:gd name="connsiteY7" fmla="*/ 0 h 2532822"/>
              <a:gd name="connsiteX8" fmla="*/ 3773388 w 3773388"/>
              <a:gd name="connsiteY8" fmla="*/ 506564 h 2532822"/>
              <a:gd name="connsiteX9" fmla="*/ 3773388 w 3773388"/>
              <a:gd name="connsiteY9" fmla="*/ 1063785 h 2532822"/>
              <a:gd name="connsiteX10" fmla="*/ 3773388 w 3773388"/>
              <a:gd name="connsiteY10" fmla="*/ 1595678 h 2532822"/>
              <a:gd name="connsiteX11" fmla="*/ 3773388 w 3773388"/>
              <a:gd name="connsiteY11" fmla="*/ 2051586 h 2532822"/>
              <a:gd name="connsiteX12" fmla="*/ 3773388 w 3773388"/>
              <a:gd name="connsiteY12" fmla="*/ 2532822 h 2532822"/>
              <a:gd name="connsiteX13" fmla="*/ 3158865 w 3773388"/>
              <a:gd name="connsiteY13" fmla="*/ 2532822 h 2532822"/>
              <a:gd name="connsiteX14" fmla="*/ 2619809 w 3773388"/>
              <a:gd name="connsiteY14" fmla="*/ 2532822 h 2532822"/>
              <a:gd name="connsiteX15" fmla="*/ 2118488 w 3773388"/>
              <a:gd name="connsiteY15" fmla="*/ 2532822 h 2532822"/>
              <a:gd name="connsiteX16" fmla="*/ 1541699 w 3773388"/>
              <a:gd name="connsiteY16" fmla="*/ 2532822 h 2532822"/>
              <a:gd name="connsiteX17" fmla="*/ 927175 w 3773388"/>
              <a:gd name="connsiteY17" fmla="*/ 2532822 h 2532822"/>
              <a:gd name="connsiteX18" fmla="*/ 0 w 3773388"/>
              <a:gd name="connsiteY18" fmla="*/ 2532822 h 2532822"/>
              <a:gd name="connsiteX19" fmla="*/ 0 w 3773388"/>
              <a:gd name="connsiteY19" fmla="*/ 2102242 h 2532822"/>
              <a:gd name="connsiteX20" fmla="*/ 0 w 3773388"/>
              <a:gd name="connsiteY20" fmla="*/ 1545021 h 2532822"/>
              <a:gd name="connsiteX21" fmla="*/ 0 w 3773388"/>
              <a:gd name="connsiteY21" fmla="*/ 987801 h 2532822"/>
              <a:gd name="connsiteX22" fmla="*/ 0 w 3773388"/>
              <a:gd name="connsiteY22" fmla="*/ 430580 h 2532822"/>
              <a:gd name="connsiteX23" fmla="*/ 0 w 3773388"/>
              <a:gd name="connsiteY23" fmla="*/ 0 h 253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73388" h="2532822" fill="none" extrusionOk="0">
                <a:moveTo>
                  <a:pt x="0" y="0"/>
                </a:moveTo>
                <a:cubicBezTo>
                  <a:pt x="130944" y="-34111"/>
                  <a:pt x="291594" y="15753"/>
                  <a:pt x="501322" y="0"/>
                </a:cubicBezTo>
                <a:cubicBezTo>
                  <a:pt x="711050" y="-15753"/>
                  <a:pt x="843133" y="18595"/>
                  <a:pt x="1078111" y="0"/>
                </a:cubicBezTo>
                <a:cubicBezTo>
                  <a:pt x="1313089" y="-18595"/>
                  <a:pt x="1484028" y="28963"/>
                  <a:pt x="1692634" y="0"/>
                </a:cubicBezTo>
                <a:cubicBezTo>
                  <a:pt x="1901240" y="-28963"/>
                  <a:pt x="1973813" y="8743"/>
                  <a:pt x="2156222" y="0"/>
                </a:cubicBezTo>
                <a:cubicBezTo>
                  <a:pt x="2338631" y="-8743"/>
                  <a:pt x="2488546" y="58554"/>
                  <a:pt x="2657543" y="0"/>
                </a:cubicBezTo>
                <a:cubicBezTo>
                  <a:pt x="2826540" y="-58554"/>
                  <a:pt x="3114011" y="41993"/>
                  <a:pt x="3272066" y="0"/>
                </a:cubicBezTo>
                <a:cubicBezTo>
                  <a:pt x="3430121" y="-41993"/>
                  <a:pt x="3616493" y="7750"/>
                  <a:pt x="3773388" y="0"/>
                </a:cubicBezTo>
                <a:cubicBezTo>
                  <a:pt x="3795095" y="165969"/>
                  <a:pt x="3713895" y="317511"/>
                  <a:pt x="3773388" y="506564"/>
                </a:cubicBezTo>
                <a:cubicBezTo>
                  <a:pt x="3832881" y="695617"/>
                  <a:pt x="3740295" y="945674"/>
                  <a:pt x="3773388" y="1063785"/>
                </a:cubicBezTo>
                <a:cubicBezTo>
                  <a:pt x="3806481" y="1181896"/>
                  <a:pt x="3723001" y="1422183"/>
                  <a:pt x="3773388" y="1595678"/>
                </a:cubicBezTo>
                <a:cubicBezTo>
                  <a:pt x="3823775" y="1769173"/>
                  <a:pt x="3734057" y="1859412"/>
                  <a:pt x="3773388" y="2051586"/>
                </a:cubicBezTo>
                <a:cubicBezTo>
                  <a:pt x="3812719" y="2243760"/>
                  <a:pt x="3750331" y="2419915"/>
                  <a:pt x="3773388" y="2532822"/>
                </a:cubicBezTo>
                <a:cubicBezTo>
                  <a:pt x="3552531" y="2583363"/>
                  <a:pt x="3455396" y="2471845"/>
                  <a:pt x="3158865" y="2532822"/>
                </a:cubicBezTo>
                <a:cubicBezTo>
                  <a:pt x="2862334" y="2593799"/>
                  <a:pt x="2861498" y="2487391"/>
                  <a:pt x="2619809" y="2532822"/>
                </a:cubicBezTo>
                <a:cubicBezTo>
                  <a:pt x="2378120" y="2578253"/>
                  <a:pt x="2317699" y="2515648"/>
                  <a:pt x="2118488" y="2532822"/>
                </a:cubicBezTo>
                <a:cubicBezTo>
                  <a:pt x="1919277" y="2549996"/>
                  <a:pt x="1782703" y="2524934"/>
                  <a:pt x="1541699" y="2532822"/>
                </a:cubicBezTo>
                <a:cubicBezTo>
                  <a:pt x="1300695" y="2540710"/>
                  <a:pt x="1226642" y="2504041"/>
                  <a:pt x="927175" y="2532822"/>
                </a:cubicBezTo>
                <a:cubicBezTo>
                  <a:pt x="627708" y="2561603"/>
                  <a:pt x="363421" y="2501972"/>
                  <a:pt x="0" y="2532822"/>
                </a:cubicBezTo>
                <a:cubicBezTo>
                  <a:pt x="-30264" y="2328261"/>
                  <a:pt x="23818" y="2229684"/>
                  <a:pt x="0" y="2102242"/>
                </a:cubicBezTo>
                <a:cubicBezTo>
                  <a:pt x="-23818" y="1974800"/>
                  <a:pt x="24392" y="1816139"/>
                  <a:pt x="0" y="1545021"/>
                </a:cubicBezTo>
                <a:cubicBezTo>
                  <a:pt x="-24392" y="1273903"/>
                  <a:pt x="53047" y="1239272"/>
                  <a:pt x="0" y="987801"/>
                </a:cubicBezTo>
                <a:cubicBezTo>
                  <a:pt x="-53047" y="736330"/>
                  <a:pt x="3161" y="558602"/>
                  <a:pt x="0" y="430580"/>
                </a:cubicBezTo>
                <a:cubicBezTo>
                  <a:pt x="-3161" y="302558"/>
                  <a:pt x="27230" y="167965"/>
                  <a:pt x="0" y="0"/>
                </a:cubicBezTo>
                <a:close/>
              </a:path>
              <a:path w="3773388" h="2532822" stroke="0" extrusionOk="0">
                <a:moveTo>
                  <a:pt x="0" y="0"/>
                </a:moveTo>
                <a:cubicBezTo>
                  <a:pt x="133404" y="-32654"/>
                  <a:pt x="305615" y="21484"/>
                  <a:pt x="425854" y="0"/>
                </a:cubicBezTo>
                <a:cubicBezTo>
                  <a:pt x="546093" y="-21484"/>
                  <a:pt x="745568" y="4969"/>
                  <a:pt x="964909" y="0"/>
                </a:cubicBezTo>
                <a:cubicBezTo>
                  <a:pt x="1184251" y="-4969"/>
                  <a:pt x="1327933" y="46243"/>
                  <a:pt x="1579432" y="0"/>
                </a:cubicBezTo>
                <a:cubicBezTo>
                  <a:pt x="1830931" y="-46243"/>
                  <a:pt x="1883174" y="49868"/>
                  <a:pt x="2080754" y="0"/>
                </a:cubicBezTo>
                <a:cubicBezTo>
                  <a:pt x="2278334" y="-49868"/>
                  <a:pt x="2477585" y="53641"/>
                  <a:pt x="2582076" y="0"/>
                </a:cubicBezTo>
                <a:cubicBezTo>
                  <a:pt x="2686567" y="-53641"/>
                  <a:pt x="2966267" y="23874"/>
                  <a:pt x="3158865" y="0"/>
                </a:cubicBezTo>
                <a:cubicBezTo>
                  <a:pt x="3351463" y="-23874"/>
                  <a:pt x="3569653" y="56829"/>
                  <a:pt x="3773388" y="0"/>
                </a:cubicBezTo>
                <a:cubicBezTo>
                  <a:pt x="3779493" y="103312"/>
                  <a:pt x="3772981" y="295312"/>
                  <a:pt x="3773388" y="506564"/>
                </a:cubicBezTo>
                <a:cubicBezTo>
                  <a:pt x="3773795" y="717816"/>
                  <a:pt x="3720528" y="799098"/>
                  <a:pt x="3773388" y="962472"/>
                </a:cubicBezTo>
                <a:cubicBezTo>
                  <a:pt x="3826248" y="1125846"/>
                  <a:pt x="3727893" y="1250113"/>
                  <a:pt x="3773388" y="1418380"/>
                </a:cubicBezTo>
                <a:cubicBezTo>
                  <a:pt x="3818883" y="1586647"/>
                  <a:pt x="3762617" y="1651741"/>
                  <a:pt x="3773388" y="1874288"/>
                </a:cubicBezTo>
                <a:cubicBezTo>
                  <a:pt x="3784159" y="2096835"/>
                  <a:pt x="3729868" y="2346521"/>
                  <a:pt x="3773388" y="2532822"/>
                </a:cubicBezTo>
                <a:cubicBezTo>
                  <a:pt x="3630017" y="2565336"/>
                  <a:pt x="3456645" y="2527232"/>
                  <a:pt x="3196599" y="2532822"/>
                </a:cubicBezTo>
                <a:cubicBezTo>
                  <a:pt x="2936553" y="2538412"/>
                  <a:pt x="2960840" y="2531312"/>
                  <a:pt x="2733011" y="2532822"/>
                </a:cubicBezTo>
                <a:cubicBezTo>
                  <a:pt x="2505182" y="2534332"/>
                  <a:pt x="2323065" y="2515645"/>
                  <a:pt x="2193956" y="2532822"/>
                </a:cubicBezTo>
                <a:cubicBezTo>
                  <a:pt x="2064847" y="2549999"/>
                  <a:pt x="1795132" y="2506969"/>
                  <a:pt x="1692634" y="2532822"/>
                </a:cubicBezTo>
                <a:cubicBezTo>
                  <a:pt x="1590136" y="2558675"/>
                  <a:pt x="1461072" y="2493899"/>
                  <a:pt x="1266780" y="2532822"/>
                </a:cubicBezTo>
                <a:cubicBezTo>
                  <a:pt x="1072488" y="2571745"/>
                  <a:pt x="776731" y="2490201"/>
                  <a:pt x="652257" y="2532822"/>
                </a:cubicBezTo>
                <a:cubicBezTo>
                  <a:pt x="527783" y="2575443"/>
                  <a:pt x="209674" y="2498495"/>
                  <a:pt x="0" y="2532822"/>
                </a:cubicBezTo>
                <a:cubicBezTo>
                  <a:pt x="-54341" y="2427796"/>
                  <a:pt x="54770" y="2186195"/>
                  <a:pt x="0" y="2051586"/>
                </a:cubicBezTo>
                <a:cubicBezTo>
                  <a:pt x="-54770" y="1916977"/>
                  <a:pt x="55228" y="1699205"/>
                  <a:pt x="0" y="1519693"/>
                </a:cubicBezTo>
                <a:cubicBezTo>
                  <a:pt x="-55228" y="1340181"/>
                  <a:pt x="27698" y="1215436"/>
                  <a:pt x="0" y="1013129"/>
                </a:cubicBezTo>
                <a:cubicBezTo>
                  <a:pt x="-27698" y="810822"/>
                  <a:pt x="9275" y="672948"/>
                  <a:pt x="0" y="582549"/>
                </a:cubicBezTo>
                <a:cubicBezTo>
                  <a:pt x="-9275" y="492150"/>
                  <a:pt x="6838" y="264151"/>
                  <a:pt x="0" y="0"/>
                </a:cubicBezTo>
                <a:close/>
              </a:path>
            </a:pathLst>
          </a:custGeom>
          <a:ln>
            <a:solidFill>
              <a:srgbClr val="00B050"/>
            </a:solidFill>
            <a:extLst>
              <a:ext uri="{C807C97D-BFC1-408E-A445-0C87EB9F89A2}">
                <ask:lineSketchStyleProps xmlns:ask="http://schemas.microsoft.com/office/drawing/2018/sketchyshapes" xmlns="" sd="2606772867">
                  <a:prstGeom prst="rect">
                    <a:avLst/>
                  </a:prstGeom>
                  <ask:type>
                    <ask:lineSketchScribble/>
                  </ask:type>
                </ask:lineSketchStyleProps>
              </a:ext>
            </a:extLst>
          </a:ln>
        </p:spPr>
      </p:pic>
      <p:sp>
        <p:nvSpPr>
          <p:cNvPr id="9" name="Rectángulo 8">
            <a:extLst>
              <a:ext uri="{FF2B5EF4-FFF2-40B4-BE49-F238E27FC236}">
                <a16:creationId xmlns:a16="http://schemas.microsoft.com/office/drawing/2014/main" id="{B679C75C-D236-FE4F-A233-3282F680C384}"/>
              </a:ext>
            </a:extLst>
          </p:cNvPr>
          <p:cNvSpPr/>
          <p:nvPr/>
        </p:nvSpPr>
        <p:spPr>
          <a:xfrm>
            <a:off x="2380542" y="5970668"/>
            <a:ext cx="5129930" cy="738664"/>
          </a:xfrm>
          <a:custGeom>
            <a:avLst/>
            <a:gdLst>
              <a:gd name="connsiteX0" fmla="*/ 0 w 5129930"/>
              <a:gd name="connsiteY0" fmla="*/ 0 h 738664"/>
              <a:gd name="connsiteX1" fmla="*/ 672591 w 5129930"/>
              <a:gd name="connsiteY1" fmla="*/ 0 h 738664"/>
              <a:gd name="connsiteX2" fmla="*/ 1293882 w 5129930"/>
              <a:gd name="connsiteY2" fmla="*/ 0 h 738664"/>
              <a:gd name="connsiteX3" fmla="*/ 1863875 w 5129930"/>
              <a:gd name="connsiteY3" fmla="*/ 0 h 738664"/>
              <a:gd name="connsiteX4" fmla="*/ 2433867 w 5129930"/>
              <a:gd name="connsiteY4" fmla="*/ 0 h 738664"/>
              <a:gd name="connsiteX5" fmla="*/ 3106458 w 5129930"/>
              <a:gd name="connsiteY5" fmla="*/ 0 h 738664"/>
              <a:gd name="connsiteX6" fmla="*/ 3727749 w 5129930"/>
              <a:gd name="connsiteY6" fmla="*/ 0 h 738664"/>
              <a:gd name="connsiteX7" fmla="*/ 4143843 w 5129930"/>
              <a:gd name="connsiteY7" fmla="*/ 0 h 738664"/>
              <a:gd name="connsiteX8" fmla="*/ 5129930 w 5129930"/>
              <a:gd name="connsiteY8" fmla="*/ 0 h 738664"/>
              <a:gd name="connsiteX9" fmla="*/ 5129930 w 5129930"/>
              <a:gd name="connsiteY9" fmla="*/ 384105 h 738664"/>
              <a:gd name="connsiteX10" fmla="*/ 5129930 w 5129930"/>
              <a:gd name="connsiteY10" fmla="*/ 738664 h 738664"/>
              <a:gd name="connsiteX11" fmla="*/ 4662536 w 5129930"/>
              <a:gd name="connsiteY11" fmla="*/ 738664 h 738664"/>
              <a:gd name="connsiteX12" fmla="*/ 3989946 w 5129930"/>
              <a:gd name="connsiteY12" fmla="*/ 738664 h 738664"/>
              <a:gd name="connsiteX13" fmla="*/ 3471253 w 5129930"/>
              <a:gd name="connsiteY13" fmla="*/ 738664 h 738664"/>
              <a:gd name="connsiteX14" fmla="*/ 2798662 w 5129930"/>
              <a:gd name="connsiteY14" fmla="*/ 738664 h 738664"/>
              <a:gd name="connsiteX15" fmla="*/ 2331268 w 5129930"/>
              <a:gd name="connsiteY15" fmla="*/ 738664 h 738664"/>
              <a:gd name="connsiteX16" fmla="*/ 1915174 w 5129930"/>
              <a:gd name="connsiteY16" fmla="*/ 738664 h 738664"/>
              <a:gd name="connsiteX17" fmla="*/ 1499080 w 5129930"/>
              <a:gd name="connsiteY17" fmla="*/ 738664 h 738664"/>
              <a:gd name="connsiteX18" fmla="*/ 877788 w 5129930"/>
              <a:gd name="connsiteY18" fmla="*/ 738664 h 738664"/>
              <a:gd name="connsiteX19" fmla="*/ 0 w 5129930"/>
              <a:gd name="connsiteY19" fmla="*/ 738664 h 738664"/>
              <a:gd name="connsiteX20" fmla="*/ 0 w 5129930"/>
              <a:gd name="connsiteY20" fmla="*/ 369332 h 738664"/>
              <a:gd name="connsiteX21" fmla="*/ 0 w 5129930"/>
              <a:gd name="connsiteY21" fmla="*/ 0 h 73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29930" h="738664" fill="none" extrusionOk="0">
                <a:moveTo>
                  <a:pt x="0" y="0"/>
                </a:moveTo>
                <a:cubicBezTo>
                  <a:pt x="200284" y="-5784"/>
                  <a:pt x="475492" y="2570"/>
                  <a:pt x="672591" y="0"/>
                </a:cubicBezTo>
                <a:cubicBezTo>
                  <a:pt x="869690" y="-2570"/>
                  <a:pt x="1001675" y="63317"/>
                  <a:pt x="1293882" y="0"/>
                </a:cubicBezTo>
                <a:cubicBezTo>
                  <a:pt x="1586089" y="-63317"/>
                  <a:pt x="1706222" y="2967"/>
                  <a:pt x="1863875" y="0"/>
                </a:cubicBezTo>
                <a:cubicBezTo>
                  <a:pt x="2021528" y="-2967"/>
                  <a:pt x="2214305" y="5044"/>
                  <a:pt x="2433867" y="0"/>
                </a:cubicBezTo>
                <a:cubicBezTo>
                  <a:pt x="2653429" y="-5044"/>
                  <a:pt x="2822936" y="9987"/>
                  <a:pt x="3106458" y="0"/>
                </a:cubicBezTo>
                <a:cubicBezTo>
                  <a:pt x="3389980" y="-9987"/>
                  <a:pt x="3476362" y="33214"/>
                  <a:pt x="3727749" y="0"/>
                </a:cubicBezTo>
                <a:cubicBezTo>
                  <a:pt x="3979136" y="-33214"/>
                  <a:pt x="3947725" y="34564"/>
                  <a:pt x="4143843" y="0"/>
                </a:cubicBezTo>
                <a:cubicBezTo>
                  <a:pt x="4339961" y="-34564"/>
                  <a:pt x="4755469" y="46606"/>
                  <a:pt x="5129930" y="0"/>
                </a:cubicBezTo>
                <a:cubicBezTo>
                  <a:pt x="5131872" y="130597"/>
                  <a:pt x="5099067" y="211814"/>
                  <a:pt x="5129930" y="384105"/>
                </a:cubicBezTo>
                <a:cubicBezTo>
                  <a:pt x="5160793" y="556397"/>
                  <a:pt x="5094630" y="663710"/>
                  <a:pt x="5129930" y="738664"/>
                </a:cubicBezTo>
                <a:cubicBezTo>
                  <a:pt x="4995538" y="790282"/>
                  <a:pt x="4765318" y="702842"/>
                  <a:pt x="4662536" y="738664"/>
                </a:cubicBezTo>
                <a:cubicBezTo>
                  <a:pt x="4559754" y="774486"/>
                  <a:pt x="4255254" y="698579"/>
                  <a:pt x="3989946" y="738664"/>
                </a:cubicBezTo>
                <a:cubicBezTo>
                  <a:pt x="3724638" y="778749"/>
                  <a:pt x="3605251" y="725832"/>
                  <a:pt x="3471253" y="738664"/>
                </a:cubicBezTo>
                <a:cubicBezTo>
                  <a:pt x="3337255" y="751496"/>
                  <a:pt x="3133223" y="677702"/>
                  <a:pt x="2798662" y="738664"/>
                </a:cubicBezTo>
                <a:cubicBezTo>
                  <a:pt x="2464101" y="799626"/>
                  <a:pt x="2530178" y="724680"/>
                  <a:pt x="2331268" y="738664"/>
                </a:cubicBezTo>
                <a:cubicBezTo>
                  <a:pt x="2132358" y="752648"/>
                  <a:pt x="2012458" y="735589"/>
                  <a:pt x="1915174" y="738664"/>
                </a:cubicBezTo>
                <a:cubicBezTo>
                  <a:pt x="1817890" y="741739"/>
                  <a:pt x="1690669" y="733100"/>
                  <a:pt x="1499080" y="738664"/>
                </a:cubicBezTo>
                <a:cubicBezTo>
                  <a:pt x="1307491" y="744228"/>
                  <a:pt x="1168195" y="669678"/>
                  <a:pt x="877788" y="738664"/>
                </a:cubicBezTo>
                <a:cubicBezTo>
                  <a:pt x="587381" y="807650"/>
                  <a:pt x="320910" y="724794"/>
                  <a:pt x="0" y="738664"/>
                </a:cubicBezTo>
                <a:cubicBezTo>
                  <a:pt x="-24954" y="572617"/>
                  <a:pt x="27326" y="531652"/>
                  <a:pt x="0" y="369332"/>
                </a:cubicBezTo>
                <a:cubicBezTo>
                  <a:pt x="-27326" y="207012"/>
                  <a:pt x="4566" y="118566"/>
                  <a:pt x="0" y="0"/>
                </a:cubicBezTo>
                <a:close/>
              </a:path>
              <a:path w="5129930" h="738664" stroke="0" extrusionOk="0">
                <a:moveTo>
                  <a:pt x="0" y="0"/>
                </a:moveTo>
                <a:cubicBezTo>
                  <a:pt x="180223" y="-28295"/>
                  <a:pt x="272799" y="3074"/>
                  <a:pt x="518693" y="0"/>
                </a:cubicBezTo>
                <a:cubicBezTo>
                  <a:pt x="764587" y="-3074"/>
                  <a:pt x="844766" y="14622"/>
                  <a:pt x="934787" y="0"/>
                </a:cubicBezTo>
                <a:cubicBezTo>
                  <a:pt x="1024808" y="-14622"/>
                  <a:pt x="1296299" y="16993"/>
                  <a:pt x="1607378" y="0"/>
                </a:cubicBezTo>
                <a:cubicBezTo>
                  <a:pt x="1918457" y="-16993"/>
                  <a:pt x="1902014" y="46233"/>
                  <a:pt x="2126071" y="0"/>
                </a:cubicBezTo>
                <a:cubicBezTo>
                  <a:pt x="2350128" y="-46233"/>
                  <a:pt x="2501727" y="27727"/>
                  <a:pt x="2644764" y="0"/>
                </a:cubicBezTo>
                <a:cubicBezTo>
                  <a:pt x="2787801" y="-27727"/>
                  <a:pt x="3042801" y="8701"/>
                  <a:pt x="3317355" y="0"/>
                </a:cubicBezTo>
                <a:cubicBezTo>
                  <a:pt x="3591909" y="-8701"/>
                  <a:pt x="3552400" y="26338"/>
                  <a:pt x="3784748" y="0"/>
                </a:cubicBezTo>
                <a:cubicBezTo>
                  <a:pt x="4017096" y="-26338"/>
                  <a:pt x="4318611" y="70497"/>
                  <a:pt x="4457339" y="0"/>
                </a:cubicBezTo>
                <a:cubicBezTo>
                  <a:pt x="4596067" y="-70497"/>
                  <a:pt x="4946442" y="66829"/>
                  <a:pt x="5129930" y="0"/>
                </a:cubicBezTo>
                <a:cubicBezTo>
                  <a:pt x="5147050" y="100193"/>
                  <a:pt x="5096855" y="257057"/>
                  <a:pt x="5129930" y="369332"/>
                </a:cubicBezTo>
                <a:cubicBezTo>
                  <a:pt x="5163005" y="481607"/>
                  <a:pt x="5087140" y="631012"/>
                  <a:pt x="5129930" y="738664"/>
                </a:cubicBezTo>
                <a:cubicBezTo>
                  <a:pt x="4986308" y="754750"/>
                  <a:pt x="4644991" y="733009"/>
                  <a:pt x="4508638" y="738664"/>
                </a:cubicBezTo>
                <a:cubicBezTo>
                  <a:pt x="4372285" y="744319"/>
                  <a:pt x="4113224" y="701137"/>
                  <a:pt x="3836048" y="738664"/>
                </a:cubicBezTo>
                <a:cubicBezTo>
                  <a:pt x="3558872" y="776191"/>
                  <a:pt x="3458000" y="701081"/>
                  <a:pt x="3163457" y="738664"/>
                </a:cubicBezTo>
                <a:cubicBezTo>
                  <a:pt x="2868914" y="776247"/>
                  <a:pt x="2860246" y="705225"/>
                  <a:pt x="2696063" y="738664"/>
                </a:cubicBezTo>
                <a:cubicBezTo>
                  <a:pt x="2531880" y="772103"/>
                  <a:pt x="2266575" y="735593"/>
                  <a:pt x="2126071" y="738664"/>
                </a:cubicBezTo>
                <a:cubicBezTo>
                  <a:pt x="1985567" y="741735"/>
                  <a:pt x="1600954" y="703870"/>
                  <a:pt x="1453480" y="738664"/>
                </a:cubicBezTo>
                <a:cubicBezTo>
                  <a:pt x="1306006" y="773458"/>
                  <a:pt x="1113699" y="671772"/>
                  <a:pt x="883488" y="738664"/>
                </a:cubicBezTo>
                <a:cubicBezTo>
                  <a:pt x="653277" y="805556"/>
                  <a:pt x="351477" y="717408"/>
                  <a:pt x="0" y="738664"/>
                </a:cubicBezTo>
                <a:cubicBezTo>
                  <a:pt x="-19740" y="570931"/>
                  <a:pt x="19761" y="497873"/>
                  <a:pt x="0" y="384105"/>
                </a:cubicBezTo>
                <a:cubicBezTo>
                  <a:pt x="-19761" y="270337"/>
                  <a:pt x="45686" y="117598"/>
                  <a:pt x="0" y="0"/>
                </a:cubicBezTo>
                <a:close/>
              </a:path>
            </a:pathLst>
          </a:custGeom>
          <a:ln>
            <a:solidFill>
              <a:srgbClr val="00B0F0"/>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wrap="none">
            <a:spAutoFit/>
          </a:bodyPr>
          <a:lstStyle/>
          <a:p>
            <a:r>
              <a:rPr lang="es-CL" b="1" dirty="0">
                <a:solidFill>
                  <a:srgbClr val="222222"/>
                </a:solidFill>
                <a:latin typeface="Century Gothic" panose="020B0502020202020204" pitchFamily="34" charset="0"/>
                <a:cs typeface="Calibri" panose="020F0502020204030204" pitchFamily="34" charset="0"/>
              </a:rPr>
              <a:t>Practica los métodos y prueba algunos nuevos:</a:t>
            </a:r>
          </a:p>
          <a:p>
            <a:endParaRPr lang="es-CL" b="1" dirty="0">
              <a:solidFill>
                <a:srgbClr val="222222"/>
              </a:solidFill>
              <a:latin typeface="Century Gothic" panose="020B0502020202020204" pitchFamily="34" charset="0"/>
              <a:cs typeface="Calibri" panose="020F0502020204030204" pitchFamily="34" charset="0"/>
            </a:endParaRPr>
          </a:p>
          <a:p>
            <a:r>
              <a:rPr lang="es-CL" dirty="0">
                <a:hlinkClick r:id="rId5"/>
              </a:rPr>
              <a:t>https://docs.oracle.com/javase/7/docs/api/java/lang/String.html</a:t>
            </a:r>
            <a:endParaRPr lang="es-ES_tradnl" dirty="0"/>
          </a:p>
        </p:txBody>
      </p:sp>
    </p:spTree>
    <p:extLst>
      <p:ext uri="{BB962C8B-B14F-4D97-AF65-F5344CB8AC3E}">
        <p14:creationId xmlns:p14="http://schemas.microsoft.com/office/powerpoint/2010/main" val="573006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113FC09-5C19-0148-BB00-958C1FDAEE72}"/>
              </a:ext>
            </a:extLst>
          </p:cNvPr>
          <p:cNvSpPr/>
          <p:nvPr/>
        </p:nvSpPr>
        <p:spPr>
          <a:xfrm>
            <a:off x="4512968" y="1260782"/>
            <a:ext cx="184731" cy="1200329"/>
          </a:xfrm>
          <a:prstGeom prst="rect">
            <a:avLst/>
          </a:prstGeom>
        </p:spPr>
        <p:txBody>
          <a:bodyPr wrap="none">
            <a:spAutoFit/>
          </a:bodyPr>
          <a:lstStyle/>
          <a:p>
            <a:pPr algn="just"/>
            <a:endParaRPr lang="es-ES_tradnl" sz="2400" dirty="0">
              <a:solidFill>
                <a:srgbClr val="0F243E"/>
              </a:solidFill>
              <a:latin typeface="Calibri" panose="020F0502020204030204" pitchFamily="34" charset="0"/>
              <a:cs typeface="Calibri" panose="020F0502020204030204" pitchFamily="34" charset="0"/>
              <a:sym typeface="Calibri"/>
            </a:endParaRPr>
          </a:p>
          <a:p>
            <a:pPr algn="just"/>
            <a:endParaRPr lang="es-ES_tradnl" sz="2400" dirty="0">
              <a:solidFill>
                <a:srgbClr val="0F243E"/>
              </a:solidFill>
              <a:latin typeface="Calibri" panose="020F0502020204030204" pitchFamily="34" charset="0"/>
              <a:cs typeface="Calibri" panose="020F0502020204030204" pitchFamily="34" charset="0"/>
              <a:sym typeface="Franklin Gothic"/>
            </a:endParaRPr>
          </a:p>
          <a:p>
            <a:pPr algn="just"/>
            <a:endParaRPr lang="es-ES_tradnl" sz="2400" dirty="0">
              <a:solidFill>
                <a:srgbClr val="0F243E"/>
              </a:solidFill>
              <a:latin typeface="Calibri" panose="020F0502020204030204" pitchFamily="34" charset="0"/>
              <a:cs typeface="Calibri" panose="020F0502020204030204" pitchFamily="34" charset="0"/>
              <a:sym typeface="Franklin Gothic"/>
            </a:endParaRPr>
          </a:p>
        </p:txBody>
      </p:sp>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noProof="0" dirty="0"/>
              <a:t>Clase String</a:t>
            </a:r>
          </a:p>
        </p:txBody>
      </p:sp>
      <p:sp>
        <p:nvSpPr>
          <p:cNvPr id="6" name="Rectángulo 5">
            <a:extLst>
              <a:ext uri="{FF2B5EF4-FFF2-40B4-BE49-F238E27FC236}">
                <a16:creationId xmlns:a16="http://schemas.microsoft.com/office/drawing/2014/main" id="{0BDA83BF-EB6E-F847-84AB-81325E653C46}"/>
              </a:ext>
            </a:extLst>
          </p:cNvPr>
          <p:cNvSpPr/>
          <p:nvPr/>
        </p:nvSpPr>
        <p:spPr>
          <a:xfrm>
            <a:off x="230678" y="1010818"/>
            <a:ext cx="8564580" cy="3785652"/>
          </a:xfrm>
          <a:prstGeom prst="rect">
            <a:avLst/>
          </a:prstGeom>
        </p:spPr>
        <p:txBody>
          <a:bodyPr wrap="square">
            <a:spAutoFit/>
          </a:bodyPr>
          <a:lstStyle/>
          <a:p>
            <a:pPr algn="just"/>
            <a:r>
              <a:rPr lang="es-CL" sz="2000" dirty="0">
                <a:solidFill>
                  <a:srgbClr val="222222"/>
                </a:solidFill>
                <a:latin typeface="Calibri" panose="020F0502020204030204" pitchFamily="34" charset="0"/>
                <a:cs typeface="Calibri" panose="020F0502020204030204" pitchFamily="34" charset="0"/>
              </a:rPr>
              <a:t>A considerar...</a:t>
            </a:r>
          </a:p>
          <a:p>
            <a:pPr algn="just"/>
            <a:endParaRPr lang="es-CL" sz="2000" dirty="0">
              <a:solidFill>
                <a:srgbClr val="222222"/>
              </a:solidFill>
              <a:latin typeface="Calibri" panose="020F0502020204030204" pitchFamily="34" charset="0"/>
              <a:cs typeface="Calibri" panose="020F0502020204030204" pitchFamily="34" charset="0"/>
            </a:endParaRPr>
          </a:p>
          <a:p>
            <a:pPr marL="342900" indent="-342900" algn="just">
              <a:buFont typeface="Zapf Dingbats"/>
              <a:buChar char="✦"/>
            </a:pPr>
            <a:r>
              <a:rPr lang="es-CL" sz="2000" dirty="0">
                <a:solidFill>
                  <a:srgbClr val="222222"/>
                </a:solidFill>
                <a:latin typeface="Calibri" panose="020F0502020204030204" pitchFamily="34" charset="0"/>
                <a:cs typeface="Calibri" panose="020F0502020204030204" pitchFamily="34" charset="0"/>
              </a:rPr>
              <a:t>Intentar acceder a un carácter que se encuentra fuera de los límites de una cadena (es decir, un índice menor que 0 o un índice mayor o igual a la longitud de la cadena), produce una excepción </a:t>
            </a:r>
            <a:r>
              <a:rPr lang="es-CL" sz="2000" b="1" dirty="0" err="1">
                <a:solidFill>
                  <a:srgbClr val="222222"/>
                </a:solidFill>
                <a:latin typeface="Calibri" panose="020F0502020204030204" pitchFamily="34" charset="0"/>
                <a:cs typeface="Calibri" panose="020F0502020204030204" pitchFamily="34" charset="0"/>
              </a:rPr>
              <a:t>StringIndexOutOfBoundsException</a:t>
            </a:r>
            <a:r>
              <a:rPr lang="es-CL" sz="2000" dirty="0">
                <a:solidFill>
                  <a:srgbClr val="222222"/>
                </a:solidFill>
                <a:latin typeface="Calibri" panose="020F0502020204030204" pitchFamily="34" charset="0"/>
                <a:cs typeface="Calibri" panose="020F0502020204030204" pitchFamily="34" charset="0"/>
              </a:rPr>
              <a:t>. </a:t>
            </a:r>
          </a:p>
          <a:p>
            <a:pPr algn="just"/>
            <a:endParaRPr lang="es-CL" sz="2000" dirty="0">
              <a:solidFill>
                <a:srgbClr val="222222"/>
              </a:solidFill>
              <a:latin typeface="Calibri" panose="020F0502020204030204" pitchFamily="34" charset="0"/>
              <a:cs typeface="Calibri" panose="020F0502020204030204" pitchFamily="34" charset="0"/>
            </a:endParaRPr>
          </a:p>
          <a:p>
            <a:pPr marL="342900" indent="-342900" algn="just">
              <a:buFont typeface="Zapf Dingbats"/>
              <a:buChar char="✦"/>
            </a:pPr>
            <a:r>
              <a:rPr lang="es-CL" sz="2000" dirty="0">
                <a:solidFill>
                  <a:srgbClr val="222222"/>
                </a:solidFill>
                <a:latin typeface="Calibri" panose="020F0502020204030204" pitchFamily="34" charset="0"/>
                <a:cs typeface="Calibri" panose="020F0502020204030204" pitchFamily="34" charset="0"/>
              </a:rPr>
              <a:t>Al comparar referencias con == se pueden producir errores lógicos, ya que </a:t>
            </a:r>
            <a:r>
              <a:rPr lang="es-CL" sz="2000" b="1" dirty="0">
                <a:solidFill>
                  <a:srgbClr val="222222"/>
                </a:solidFill>
                <a:latin typeface="Calibri" panose="020F0502020204030204" pitchFamily="34" charset="0"/>
                <a:cs typeface="Calibri" panose="020F0502020204030204" pitchFamily="34" charset="0"/>
              </a:rPr>
              <a:t>==</a:t>
            </a:r>
            <a:r>
              <a:rPr lang="es-CL" sz="2000" dirty="0">
                <a:solidFill>
                  <a:srgbClr val="222222"/>
                </a:solidFill>
                <a:latin typeface="Calibri" panose="020F0502020204030204" pitchFamily="34" charset="0"/>
                <a:cs typeface="Calibri" panose="020F0502020204030204" pitchFamily="34" charset="0"/>
              </a:rPr>
              <a:t> compara las referencias para determinar si se refieren al mismo objeto, no si dos objetos tienen el mismo contenido. Si se comparan dos objetos idénticos con ==, el resultado será false. Si va a comparar objetos para determinar si tienen el mismo contenido, utilice el método </a:t>
            </a:r>
            <a:r>
              <a:rPr lang="es-CL" sz="2000" b="1" dirty="0" err="1">
                <a:solidFill>
                  <a:srgbClr val="222222"/>
                </a:solidFill>
                <a:latin typeface="Calibri" panose="020F0502020204030204" pitchFamily="34" charset="0"/>
                <a:cs typeface="Calibri" panose="020F0502020204030204" pitchFamily="34" charset="0"/>
              </a:rPr>
              <a:t>equals</a:t>
            </a:r>
            <a:r>
              <a:rPr lang="es-CL" sz="2000" dirty="0">
                <a:solidFill>
                  <a:srgbClr val="222222"/>
                </a:solidFill>
                <a:latin typeface="Calibri" panose="020F0502020204030204" pitchFamily="34" charset="0"/>
                <a:cs typeface="Calibri" panose="020F0502020204030204" pitchFamily="34" charset="0"/>
              </a:rPr>
              <a:t>.</a:t>
            </a:r>
          </a:p>
        </p:txBody>
      </p:sp>
      <p:sp>
        <p:nvSpPr>
          <p:cNvPr id="5" name="Rectángulo 4">
            <a:extLst>
              <a:ext uri="{FF2B5EF4-FFF2-40B4-BE49-F238E27FC236}">
                <a16:creationId xmlns:a16="http://schemas.microsoft.com/office/drawing/2014/main" id="{DB9E2DFA-F2E0-D04E-972E-B50364681D18}"/>
              </a:ext>
            </a:extLst>
          </p:cNvPr>
          <p:cNvSpPr/>
          <p:nvPr/>
        </p:nvSpPr>
        <p:spPr>
          <a:xfrm>
            <a:off x="993913" y="5492803"/>
            <a:ext cx="7142922" cy="738664"/>
          </a:xfrm>
          <a:custGeom>
            <a:avLst/>
            <a:gdLst>
              <a:gd name="connsiteX0" fmla="*/ 0 w 7142922"/>
              <a:gd name="connsiteY0" fmla="*/ 0 h 738664"/>
              <a:gd name="connsiteX1" fmla="*/ 738102 w 7142922"/>
              <a:gd name="connsiteY1" fmla="*/ 0 h 738664"/>
              <a:gd name="connsiteX2" fmla="*/ 1476204 w 7142922"/>
              <a:gd name="connsiteY2" fmla="*/ 0 h 738664"/>
              <a:gd name="connsiteX3" fmla="*/ 2071447 w 7142922"/>
              <a:gd name="connsiteY3" fmla="*/ 0 h 738664"/>
              <a:gd name="connsiteX4" fmla="*/ 2738120 w 7142922"/>
              <a:gd name="connsiteY4" fmla="*/ 0 h 738664"/>
              <a:gd name="connsiteX5" fmla="*/ 3261934 w 7142922"/>
              <a:gd name="connsiteY5" fmla="*/ 0 h 738664"/>
              <a:gd name="connsiteX6" fmla="*/ 3857178 w 7142922"/>
              <a:gd name="connsiteY6" fmla="*/ 0 h 738664"/>
              <a:gd name="connsiteX7" fmla="*/ 4595280 w 7142922"/>
              <a:gd name="connsiteY7" fmla="*/ 0 h 738664"/>
              <a:gd name="connsiteX8" fmla="*/ 5047665 w 7142922"/>
              <a:gd name="connsiteY8" fmla="*/ 0 h 738664"/>
              <a:gd name="connsiteX9" fmla="*/ 5714338 w 7142922"/>
              <a:gd name="connsiteY9" fmla="*/ 0 h 738664"/>
              <a:gd name="connsiteX10" fmla="*/ 6166723 w 7142922"/>
              <a:gd name="connsiteY10" fmla="*/ 0 h 738664"/>
              <a:gd name="connsiteX11" fmla="*/ 7142922 w 7142922"/>
              <a:gd name="connsiteY11" fmla="*/ 0 h 738664"/>
              <a:gd name="connsiteX12" fmla="*/ 7142922 w 7142922"/>
              <a:gd name="connsiteY12" fmla="*/ 376719 h 738664"/>
              <a:gd name="connsiteX13" fmla="*/ 7142922 w 7142922"/>
              <a:gd name="connsiteY13" fmla="*/ 738664 h 738664"/>
              <a:gd name="connsiteX14" fmla="*/ 6404820 w 7142922"/>
              <a:gd name="connsiteY14" fmla="*/ 738664 h 738664"/>
              <a:gd name="connsiteX15" fmla="*/ 5809577 w 7142922"/>
              <a:gd name="connsiteY15" fmla="*/ 738664 h 738664"/>
              <a:gd name="connsiteX16" fmla="*/ 5214333 w 7142922"/>
              <a:gd name="connsiteY16" fmla="*/ 738664 h 738664"/>
              <a:gd name="connsiteX17" fmla="*/ 4619090 w 7142922"/>
              <a:gd name="connsiteY17" fmla="*/ 738664 h 738664"/>
              <a:gd name="connsiteX18" fmla="*/ 4023846 w 7142922"/>
              <a:gd name="connsiteY18" fmla="*/ 738664 h 738664"/>
              <a:gd name="connsiteX19" fmla="*/ 3500032 w 7142922"/>
              <a:gd name="connsiteY19" fmla="*/ 738664 h 738664"/>
              <a:gd name="connsiteX20" fmla="*/ 2833359 w 7142922"/>
              <a:gd name="connsiteY20" fmla="*/ 738664 h 738664"/>
              <a:gd name="connsiteX21" fmla="*/ 2238116 w 7142922"/>
              <a:gd name="connsiteY21" fmla="*/ 738664 h 738664"/>
              <a:gd name="connsiteX22" fmla="*/ 1500014 w 7142922"/>
              <a:gd name="connsiteY22" fmla="*/ 738664 h 738664"/>
              <a:gd name="connsiteX23" fmla="*/ 761912 w 7142922"/>
              <a:gd name="connsiteY23" fmla="*/ 738664 h 738664"/>
              <a:gd name="connsiteX24" fmla="*/ 0 w 7142922"/>
              <a:gd name="connsiteY24" fmla="*/ 738664 h 738664"/>
              <a:gd name="connsiteX25" fmla="*/ 0 w 7142922"/>
              <a:gd name="connsiteY25" fmla="*/ 361945 h 738664"/>
              <a:gd name="connsiteX26" fmla="*/ 0 w 7142922"/>
              <a:gd name="connsiteY26" fmla="*/ 0 h 73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42922" h="738664" fill="none" extrusionOk="0">
                <a:moveTo>
                  <a:pt x="0" y="0"/>
                </a:moveTo>
                <a:cubicBezTo>
                  <a:pt x="346666" y="-64613"/>
                  <a:pt x="580061" y="25977"/>
                  <a:pt x="738102" y="0"/>
                </a:cubicBezTo>
                <a:cubicBezTo>
                  <a:pt x="896143" y="-25977"/>
                  <a:pt x="1310718" y="57090"/>
                  <a:pt x="1476204" y="0"/>
                </a:cubicBezTo>
                <a:cubicBezTo>
                  <a:pt x="1641690" y="-57090"/>
                  <a:pt x="1786862" y="47432"/>
                  <a:pt x="2071447" y="0"/>
                </a:cubicBezTo>
                <a:cubicBezTo>
                  <a:pt x="2356032" y="-47432"/>
                  <a:pt x="2460850" y="70153"/>
                  <a:pt x="2738120" y="0"/>
                </a:cubicBezTo>
                <a:cubicBezTo>
                  <a:pt x="3015390" y="-70153"/>
                  <a:pt x="3111071" y="2310"/>
                  <a:pt x="3261934" y="0"/>
                </a:cubicBezTo>
                <a:cubicBezTo>
                  <a:pt x="3412797" y="-2310"/>
                  <a:pt x="3637081" y="7147"/>
                  <a:pt x="3857178" y="0"/>
                </a:cubicBezTo>
                <a:cubicBezTo>
                  <a:pt x="4077275" y="-7147"/>
                  <a:pt x="4247537" y="21965"/>
                  <a:pt x="4595280" y="0"/>
                </a:cubicBezTo>
                <a:cubicBezTo>
                  <a:pt x="4943023" y="-21965"/>
                  <a:pt x="4935274" y="39027"/>
                  <a:pt x="5047665" y="0"/>
                </a:cubicBezTo>
                <a:cubicBezTo>
                  <a:pt x="5160057" y="-39027"/>
                  <a:pt x="5491860" y="71188"/>
                  <a:pt x="5714338" y="0"/>
                </a:cubicBezTo>
                <a:cubicBezTo>
                  <a:pt x="5936816" y="-71188"/>
                  <a:pt x="6038420" y="13468"/>
                  <a:pt x="6166723" y="0"/>
                </a:cubicBezTo>
                <a:cubicBezTo>
                  <a:pt x="6295026" y="-13468"/>
                  <a:pt x="6801165" y="102525"/>
                  <a:pt x="7142922" y="0"/>
                </a:cubicBezTo>
                <a:cubicBezTo>
                  <a:pt x="7180048" y="101289"/>
                  <a:pt x="7108688" y="258707"/>
                  <a:pt x="7142922" y="376719"/>
                </a:cubicBezTo>
                <a:cubicBezTo>
                  <a:pt x="7177156" y="494731"/>
                  <a:pt x="7107526" y="567076"/>
                  <a:pt x="7142922" y="738664"/>
                </a:cubicBezTo>
                <a:cubicBezTo>
                  <a:pt x="6934389" y="789700"/>
                  <a:pt x="6640031" y="699936"/>
                  <a:pt x="6404820" y="738664"/>
                </a:cubicBezTo>
                <a:cubicBezTo>
                  <a:pt x="6169609" y="777392"/>
                  <a:pt x="6083587" y="673702"/>
                  <a:pt x="5809577" y="738664"/>
                </a:cubicBezTo>
                <a:cubicBezTo>
                  <a:pt x="5535567" y="803626"/>
                  <a:pt x="5402468" y="732994"/>
                  <a:pt x="5214333" y="738664"/>
                </a:cubicBezTo>
                <a:cubicBezTo>
                  <a:pt x="5026198" y="744334"/>
                  <a:pt x="4880110" y="723262"/>
                  <a:pt x="4619090" y="738664"/>
                </a:cubicBezTo>
                <a:cubicBezTo>
                  <a:pt x="4358070" y="754066"/>
                  <a:pt x="4196170" y="682627"/>
                  <a:pt x="4023846" y="738664"/>
                </a:cubicBezTo>
                <a:cubicBezTo>
                  <a:pt x="3851522" y="794701"/>
                  <a:pt x="3624101" y="691154"/>
                  <a:pt x="3500032" y="738664"/>
                </a:cubicBezTo>
                <a:cubicBezTo>
                  <a:pt x="3375963" y="786174"/>
                  <a:pt x="3065793" y="729018"/>
                  <a:pt x="2833359" y="738664"/>
                </a:cubicBezTo>
                <a:cubicBezTo>
                  <a:pt x="2600925" y="748310"/>
                  <a:pt x="2498814" y="731727"/>
                  <a:pt x="2238116" y="738664"/>
                </a:cubicBezTo>
                <a:cubicBezTo>
                  <a:pt x="1977418" y="745601"/>
                  <a:pt x="1705067" y="695043"/>
                  <a:pt x="1500014" y="738664"/>
                </a:cubicBezTo>
                <a:cubicBezTo>
                  <a:pt x="1294961" y="782285"/>
                  <a:pt x="1104159" y="652457"/>
                  <a:pt x="761912" y="738664"/>
                </a:cubicBezTo>
                <a:cubicBezTo>
                  <a:pt x="419665" y="824871"/>
                  <a:pt x="327987" y="738341"/>
                  <a:pt x="0" y="738664"/>
                </a:cubicBezTo>
                <a:cubicBezTo>
                  <a:pt x="-36615" y="636514"/>
                  <a:pt x="20965" y="447736"/>
                  <a:pt x="0" y="361945"/>
                </a:cubicBezTo>
                <a:cubicBezTo>
                  <a:pt x="-20965" y="276154"/>
                  <a:pt x="34529" y="96047"/>
                  <a:pt x="0" y="0"/>
                </a:cubicBezTo>
                <a:close/>
              </a:path>
              <a:path w="7142922" h="738664" stroke="0" extrusionOk="0">
                <a:moveTo>
                  <a:pt x="0" y="0"/>
                </a:moveTo>
                <a:cubicBezTo>
                  <a:pt x="120520" y="-46308"/>
                  <a:pt x="326649" y="10718"/>
                  <a:pt x="523814" y="0"/>
                </a:cubicBezTo>
                <a:cubicBezTo>
                  <a:pt x="720979" y="-10718"/>
                  <a:pt x="719420" y="26013"/>
                  <a:pt x="904770" y="0"/>
                </a:cubicBezTo>
                <a:cubicBezTo>
                  <a:pt x="1090120" y="-26013"/>
                  <a:pt x="1454002" y="75034"/>
                  <a:pt x="1642872" y="0"/>
                </a:cubicBezTo>
                <a:cubicBezTo>
                  <a:pt x="1831742" y="-75034"/>
                  <a:pt x="1909233" y="4007"/>
                  <a:pt x="2166686" y="0"/>
                </a:cubicBezTo>
                <a:cubicBezTo>
                  <a:pt x="2424139" y="-4007"/>
                  <a:pt x="2517509" y="6429"/>
                  <a:pt x="2690501" y="0"/>
                </a:cubicBezTo>
                <a:cubicBezTo>
                  <a:pt x="2863493" y="-6429"/>
                  <a:pt x="3275788" y="65515"/>
                  <a:pt x="3428603" y="0"/>
                </a:cubicBezTo>
                <a:cubicBezTo>
                  <a:pt x="3581418" y="-65515"/>
                  <a:pt x="3656942" y="3613"/>
                  <a:pt x="3880988" y="0"/>
                </a:cubicBezTo>
                <a:cubicBezTo>
                  <a:pt x="4105035" y="-3613"/>
                  <a:pt x="4301128" y="77890"/>
                  <a:pt x="4619090" y="0"/>
                </a:cubicBezTo>
                <a:cubicBezTo>
                  <a:pt x="4937052" y="-77890"/>
                  <a:pt x="5008550" y="39242"/>
                  <a:pt x="5357192" y="0"/>
                </a:cubicBezTo>
                <a:cubicBezTo>
                  <a:pt x="5705834" y="-39242"/>
                  <a:pt x="5681279" y="71075"/>
                  <a:pt x="5952435" y="0"/>
                </a:cubicBezTo>
                <a:cubicBezTo>
                  <a:pt x="6223591" y="-71075"/>
                  <a:pt x="6670685" y="75044"/>
                  <a:pt x="7142922" y="0"/>
                </a:cubicBezTo>
                <a:cubicBezTo>
                  <a:pt x="7184067" y="162103"/>
                  <a:pt x="7118715" y="205895"/>
                  <a:pt x="7142922" y="361945"/>
                </a:cubicBezTo>
                <a:cubicBezTo>
                  <a:pt x="7167129" y="517996"/>
                  <a:pt x="7104419" y="573335"/>
                  <a:pt x="7142922" y="738664"/>
                </a:cubicBezTo>
                <a:cubicBezTo>
                  <a:pt x="6985829" y="741539"/>
                  <a:pt x="6745399" y="673606"/>
                  <a:pt x="6547679" y="738664"/>
                </a:cubicBezTo>
                <a:cubicBezTo>
                  <a:pt x="6349959" y="803722"/>
                  <a:pt x="6191567" y="733840"/>
                  <a:pt x="6095293" y="738664"/>
                </a:cubicBezTo>
                <a:cubicBezTo>
                  <a:pt x="5999019" y="743488"/>
                  <a:pt x="5670215" y="715956"/>
                  <a:pt x="5500050" y="738664"/>
                </a:cubicBezTo>
                <a:cubicBezTo>
                  <a:pt x="5329885" y="761372"/>
                  <a:pt x="4937268" y="686096"/>
                  <a:pt x="4761948" y="738664"/>
                </a:cubicBezTo>
                <a:cubicBezTo>
                  <a:pt x="4586628" y="791232"/>
                  <a:pt x="4422528" y="674946"/>
                  <a:pt x="4166705" y="738664"/>
                </a:cubicBezTo>
                <a:cubicBezTo>
                  <a:pt x="3910882" y="802382"/>
                  <a:pt x="3879571" y="705446"/>
                  <a:pt x="3785749" y="738664"/>
                </a:cubicBezTo>
                <a:cubicBezTo>
                  <a:pt x="3691927" y="771882"/>
                  <a:pt x="3547354" y="689909"/>
                  <a:pt x="3333364" y="738664"/>
                </a:cubicBezTo>
                <a:cubicBezTo>
                  <a:pt x="3119375" y="787419"/>
                  <a:pt x="2911382" y="693854"/>
                  <a:pt x="2595262" y="738664"/>
                </a:cubicBezTo>
                <a:cubicBezTo>
                  <a:pt x="2279142" y="783474"/>
                  <a:pt x="2258138" y="735938"/>
                  <a:pt x="2000018" y="738664"/>
                </a:cubicBezTo>
                <a:cubicBezTo>
                  <a:pt x="1741898" y="741390"/>
                  <a:pt x="1697311" y="692032"/>
                  <a:pt x="1547633" y="738664"/>
                </a:cubicBezTo>
                <a:cubicBezTo>
                  <a:pt x="1397956" y="785296"/>
                  <a:pt x="1108809" y="730792"/>
                  <a:pt x="952390" y="738664"/>
                </a:cubicBezTo>
                <a:cubicBezTo>
                  <a:pt x="795971" y="746536"/>
                  <a:pt x="653731" y="736769"/>
                  <a:pt x="571434" y="738664"/>
                </a:cubicBezTo>
                <a:cubicBezTo>
                  <a:pt x="489137" y="740559"/>
                  <a:pt x="209880" y="708393"/>
                  <a:pt x="0" y="738664"/>
                </a:cubicBezTo>
                <a:cubicBezTo>
                  <a:pt x="-5399" y="646387"/>
                  <a:pt x="8321" y="528241"/>
                  <a:pt x="0" y="369332"/>
                </a:cubicBezTo>
                <a:cubicBezTo>
                  <a:pt x="-8321" y="210423"/>
                  <a:pt x="44062" y="120391"/>
                  <a:pt x="0" y="0"/>
                </a:cubicBezTo>
                <a:close/>
              </a:path>
            </a:pathLst>
          </a:custGeom>
          <a:ln>
            <a:solidFill>
              <a:srgbClr val="00B0F0"/>
            </a:solidFill>
            <a:extLst>
              <a:ext uri="{C807C97D-BFC1-408E-A445-0C87EB9F89A2}">
                <ask:lineSketchStyleProps xmlns:ask="http://schemas.microsoft.com/office/drawing/2018/sketchyshapes" xmlns="" sd="1219033472">
                  <a:prstGeom prst="rect">
                    <a:avLst/>
                  </a:prstGeom>
                  <ask:type>
                    <ask:lineSketchScribble/>
                  </ask:type>
                </ask:lineSketchStyleProps>
              </a:ext>
            </a:extLst>
          </a:ln>
        </p:spPr>
        <p:txBody>
          <a:bodyPr wrap="square">
            <a:spAutoFit/>
          </a:bodyPr>
          <a:lstStyle/>
          <a:p>
            <a:pPr algn="ctr"/>
            <a:r>
              <a:rPr lang="es-CL" b="1" dirty="0">
                <a:solidFill>
                  <a:srgbClr val="222222"/>
                </a:solidFill>
                <a:latin typeface="Century Gothic" panose="020B0502020202020204" pitchFamily="34" charset="0"/>
                <a:cs typeface="Calibri" panose="020F0502020204030204" pitchFamily="34" charset="0"/>
              </a:rPr>
              <a:t>Investiga la clase </a:t>
            </a:r>
            <a:r>
              <a:rPr lang="es-CL" b="1" dirty="0" err="1">
                <a:solidFill>
                  <a:srgbClr val="222222"/>
                </a:solidFill>
                <a:latin typeface="Century Gothic" panose="020B0502020202020204" pitchFamily="34" charset="0"/>
                <a:cs typeface="Calibri" panose="020F0502020204030204" pitchFamily="34" charset="0"/>
              </a:rPr>
              <a:t>Math</a:t>
            </a:r>
            <a:r>
              <a:rPr lang="es-CL" b="1" dirty="0">
                <a:solidFill>
                  <a:srgbClr val="222222"/>
                </a:solidFill>
                <a:latin typeface="Century Gothic" panose="020B0502020202020204" pitchFamily="34" charset="0"/>
                <a:cs typeface="Calibri" panose="020F0502020204030204" pitchFamily="34" charset="0"/>
              </a:rPr>
              <a:t> y prueba 3 de sus métodos que consideres relevantes</a:t>
            </a:r>
          </a:p>
          <a:p>
            <a:pPr algn="ctr"/>
            <a:endParaRPr lang="es-CL" b="1" dirty="0">
              <a:solidFill>
                <a:srgbClr val="222222"/>
              </a:solidFill>
              <a:latin typeface="Century Gothic" panose="020B0502020202020204" pitchFamily="34" charset="0"/>
              <a:cs typeface="Calibri" panose="020F0502020204030204" pitchFamily="34" charset="0"/>
            </a:endParaRPr>
          </a:p>
          <a:p>
            <a:pPr algn="ctr"/>
            <a:r>
              <a:rPr lang="es-CL" dirty="0">
                <a:hlinkClick r:id="rId3"/>
              </a:rPr>
              <a:t>https://docs.oracle.com/javase/7/docs/api/java/lang/Math.html</a:t>
            </a:r>
            <a:endParaRPr lang="es-ES_tradnl" dirty="0"/>
          </a:p>
        </p:txBody>
      </p:sp>
    </p:spTree>
    <p:extLst>
      <p:ext uri="{BB962C8B-B14F-4D97-AF65-F5344CB8AC3E}">
        <p14:creationId xmlns:p14="http://schemas.microsoft.com/office/powerpoint/2010/main" val="3442236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12B8B4C4-73CB-DF42-B05D-4C29A23FE3DE}"/>
              </a:ext>
            </a:extLst>
          </p:cNvPr>
          <p:cNvSpPr>
            <a:spLocks noGrp="1"/>
          </p:cNvSpPr>
          <p:nvPr>
            <p:ph type="body" idx="1"/>
          </p:nvPr>
        </p:nvSpPr>
        <p:spPr>
          <a:xfrm>
            <a:off x="294150" y="972717"/>
            <a:ext cx="8555700" cy="5426675"/>
          </a:xfrm>
        </p:spPr>
        <p:txBody>
          <a:bodyPr/>
          <a:lstStyle/>
          <a:p>
            <a:pPr algn="just"/>
            <a:r>
              <a:rPr lang="es-CL" sz="2000" dirty="0">
                <a:solidFill>
                  <a:srgbClr val="222222"/>
                </a:solidFill>
                <a:sym typeface="Arial"/>
              </a:rPr>
              <a:t>La </a:t>
            </a:r>
            <a:r>
              <a:rPr lang="es-CL" sz="2000" b="1" dirty="0">
                <a:solidFill>
                  <a:srgbClr val="222222"/>
                </a:solidFill>
                <a:sym typeface="Arial"/>
              </a:rPr>
              <a:t>colaboración</a:t>
            </a:r>
            <a:r>
              <a:rPr lang="es-CL" sz="2000" dirty="0">
                <a:solidFill>
                  <a:srgbClr val="222222"/>
                </a:solidFill>
                <a:sym typeface="Arial"/>
              </a:rPr>
              <a:t> consiste en que un objeto de una clase envía un mensaje a otro objeto de otra clase. Enviar un mensaje significa llamar a un método.</a:t>
            </a:r>
          </a:p>
          <a:p>
            <a:pPr algn="just"/>
            <a:endParaRPr lang="es-CL" sz="2000" dirty="0">
              <a:solidFill>
                <a:srgbClr val="222222"/>
              </a:solidFill>
              <a:sym typeface="Arial"/>
            </a:endParaRPr>
          </a:p>
          <a:p>
            <a:pPr algn="just"/>
            <a:endParaRPr lang="es-CL" sz="2000" dirty="0">
              <a:solidFill>
                <a:srgbClr val="222222"/>
              </a:solidFill>
              <a:sym typeface="Arial"/>
            </a:endParaRPr>
          </a:p>
          <a:p>
            <a:pPr algn="just"/>
            <a:endParaRPr lang="es-CL" sz="2000" dirty="0">
              <a:solidFill>
                <a:srgbClr val="222222"/>
              </a:solidFill>
              <a:sym typeface="Arial"/>
            </a:endParaRPr>
          </a:p>
          <a:p>
            <a:pPr algn="just"/>
            <a:endParaRPr lang="es-CL" sz="2000" dirty="0" smtClean="0">
              <a:solidFill>
                <a:srgbClr val="222222"/>
              </a:solidFill>
            </a:endParaRPr>
          </a:p>
          <a:p>
            <a:pPr algn="just"/>
            <a:endParaRPr lang="es-CL" sz="2000" dirty="0">
              <a:solidFill>
                <a:srgbClr val="222222"/>
              </a:solidFill>
            </a:endParaRPr>
          </a:p>
          <a:p>
            <a:pPr algn="just"/>
            <a:r>
              <a:rPr lang="es-CL" sz="2000" dirty="0" smtClean="0">
                <a:solidFill>
                  <a:srgbClr val="222222"/>
                </a:solidFill>
              </a:rPr>
              <a:t>Cuando </a:t>
            </a:r>
            <a:r>
              <a:rPr lang="es-CL" sz="2000" dirty="0">
                <a:solidFill>
                  <a:srgbClr val="222222"/>
                </a:solidFill>
              </a:rPr>
              <a:t>dos objetos se comunican entre sí para realizar una tarea, se dice que colaboran, un objeto invoca a las operaciones del otro.</a:t>
            </a:r>
            <a:endParaRPr lang="es-CL" sz="2000" dirty="0">
              <a:solidFill>
                <a:srgbClr val="222222"/>
              </a:solidFill>
              <a:sym typeface="Arial"/>
            </a:endParaRPr>
          </a:p>
          <a:p>
            <a:pPr algn="just"/>
            <a:r>
              <a:rPr lang="es-CL" sz="2000" dirty="0">
                <a:solidFill>
                  <a:srgbClr val="222222"/>
                </a:solidFill>
              </a:rPr>
              <a:t>Para cada acción de un requerimiento, decidimos qué objetos en nuestro sistema deben interactuar para lograr el resultado deseado. Identificamos un objeto como el </a:t>
            </a:r>
            <a:r>
              <a:rPr lang="es-CL" sz="2000" b="1" dirty="0">
                <a:solidFill>
                  <a:srgbClr val="C00000"/>
                </a:solidFill>
              </a:rPr>
              <a:t>emisor</a:t>
            </a:r>
            <a:r>
              <a:rPr lang="es-CL" sz="2000" dirty="0">
                <a:solidFill>
                  <a:srgbClr val="222222"/>
                </a:solidFill>
              </a:rPr>
              <a:t> y otro como el </a:t>
            </a:r>
            <a:r>
              <a:rPr lang="es-CL" sz="2000" b="1" dirty="0">
                <a:solidFill>
                  <a:srgbClr val="0070C0"/>
                </a:solidFill>
              </a:rPr>
              <a:t>receptor</a:t>
            </a:r>
            <a:r>
              <a:rPr lang="es-CL" sz="2000" dirty="0">
                <a:solidFill>
                  <a:srgbClr val="222222"/>
                </a:solidFill>
              </a:rPr>
              <a:t>. Después seleccionamos una de las operaciones del objeto receptor que el objeto emisor debe invocar para producir el comportamiento apropiado.</a:t>
            </a:r>
            <a:endParaRPr lang="es-CL" sz="2000" dirty="0">
              <a:solidFill>
                <a:srgbClr val="222222"/>
              </a:solidFill>
              <a:sym typeface="Arial"/>
            </a:endParaRPr>
          </a:p>
          <a:p>
            <a:pPr lvl="0" algn="just"/>
            <a:endParaRPr lang="es-CL" dirty="0">
              <a:solidFill>
                <a:srgbClr val="222222"/>
              </a:solidFill>
            </a:endParaRPr>
          </a:p>
          <a:p>
            <a:endParaRPr lang="es-ES_tradnl" dirty="0"/>
          </a:p>
        </p:txBody>
      </p:sp>
      <p:sp>
        <p:nvSpPr>
          <p:cNvPr id="4" name="Título 3">
            <a:extLst>
              <a:ext uri="{FF2B5EF4-FFF2-40B4-BE49-F238E27FC236}">
                <a16:creationId xmlns:a16="http://schemas.microsoft.com/office/drawing/2014/main" id="{6EFC8804-562D-284B-9042-0460FB5F4534}"/>
              </a:ext>
            </a:extLst>
          </p:cNvPr>
          <p:cNvSpPr>
            <a:spLocks noGrp="1"/>
          </p:cNvSpPr>
          <p:nvPr>
            <p:ph type="title"/>
          </p:nvPr>
        </p:nvSpPr>
        <p:spPr/>
        <p:txBody>
          <a:bodyPr/>
          <a:lstStyle/>
          <a:p>
            <a:r>
              <a:rPr lang="es-ES_tradnl" dirty="0"/>
              <a:t>Colaboración entre Objetos</a:t>
            </a:r>
          </a:p>
        </p:txBody>
      </p:sp>
      <p:pic>
        <p:nvPicPr>
          <p:cNvPr id="2" name="Imagen 1"/>
          <p:cNvPicPr>
            <a:picLocks noChangeAspect="1"/>
          </p:cNvPicPr>
          <p:nvPr/>
        </p:nvPicPr>
        <p:blipFill>
          <a:blip r:embed="rId2"/>
          <a:stretch>
            <a:fillRect/>
          </a:stretch>
        </p:blipFill>
        <p:spPr>
          <a:xfrm>
            <a:off x="1288337" y="2194693"/>
            <a:ext cx="6315075" cy="1352550"/>
          </a:xfrm>
          <a:prstGeom prst="rect">
            <a:avLst/>
          </a:prstGeom>
        </p:spPr>
      </p:pic>
    </p:spTree>
    <p:extLst>
      <p:ext uri="{BB962C8B-B14F-4D97-AF65-F5344CB8AC3E}">
        <p14:creationId xmlns:p14="http://schemas.microsoft.com/office/powerpoint/2010/main" val="2312150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12B8B4C4-73CB-DF42-B05D-4C29A23FE3DE}"/>
              </a:ext>
            </a:extLst>
          </p:cNvPr>
          <p:cNvSpPr>
            <a:spLocks noGrp="1"/>
          </p:cNvSpPr>
          <p:nvPr>
            <p:ph type="body" idx="1"/>
          </p:nvPr>
        </p:nvSpPr>
        <p:spPr>
          <a:xfrm>
            <a:off x="294150" y="1218599"/>
            <a:ext cx="8555700" cy="5426675"/>
          </a:xfrm>
        </p:spPr>
        <p:txBody>
          <a:bodyPr/>
          <a:lstStyle/>
          <a:p>
            <a:pPr marL="50800" indent="0" algn="just">
              <a:buNone/>
            </a:pPr>
            <a:r>
              <a:rPr lang="es-CL">
                <a:solidFill>
                  <a:srgbClr val="222222"/>
                </a:solidFill>
                <a:sym typeface="Arial"/>
              </a:rPr>
              <a:t>Implementemos una solución para el siguiente requerimiento:</a:t>
            </a:r>
          </a:p>
          <a:p>
            <a:pPr marL="50800" indent="0" algn="just">
              <a:buNone/>
            </a:pPr>
            <a:endParaRPr lang="es-CL">
              <a:solidFill>
                <a:srgbClr val="222222"/>
              </a:solidFill>
              <a:sym typeface="Arial"/>
            </a:endParaRPr>
          </a:p>
          <a:p>
            <a:pPr marL="50800" indent="0" algn="just">
              <a:buNone/>
            </a:pPr>
            <a:r>
              <a:rPr lang="es-CL">
                <a:solidFill>
                  <a:srgbClr val="222222"/>
                </a:solidFill>
                <a:sym typeface="Arial"/>
              </a:rPr>
              <a:t>Se necesita una aplicación streaming que permita escuchar música on-line. Esta aplicación debe contemplar que cada canción debe tener un nombre, álbum, artista, genero y tiempo en segundos. Además, debe existir una clase que permita guardar la canción y los segundos reproducidos.</a:t>
            </a:r>
          </a:p>
          <a:p>
            <a:pPr lvl="0" algn="just"/>
            <a:endParaRPr lang="es-CL">
              <a:solidFill>
                <a:srgbClr val="222222"/>
              </a:solidFill>
            </a:endParaRPr>
          </a:p>
          <a:p>
            <a:endParaRPr lang="es-ES_tradnl" dirty="0"/>
          </a:p>
        </p:txBody>
      </p:sp>
      <p:sp>
        <p:nvSpPr>
          <p:cNvPr id="4" name="Título 3">
            <a:extLst>
              <a:ext uri="{FF2B5EF4-FFF2-40B4-BE49-F238E27FC236}">
                <a16:creationId xmlns:a16="http://schemas.microsoft.com/office/drawing/2014/main" id="{6EFC8804-562D-284B-9042-0460FB5F4534}"/>
              </a:ext>
            </a:extLst>
          </p:cNvPr>
          <p:cNvSpPr>
            <a:spLocks noGrp="1"/>
          </p:cNvSpPr>
          <p:nvPr>
            <p:ph type="title"/>
          </p:nvPr>
        </p:nvSpPr>
        <p:spPr/>
        <p:txBody>
          <a:bodyPr/>
          <a:lstStyle/>
          <a:p>
            <a:r>
              <a:rPr lang="es-ES_tradnl" dirty="0"/>
              <a:t>Colaboración entre Objetos</a:t>
            </a:r>
          </a:p>
        </p:txBody>
      </p:sp>
      <p:pic>
        <p:nvPicPr>
          <p:cNvPr id="6" name="Imagen 5">
            <a:extLst>
              <a:ext uri="{FF2B5EF4-FFF2-40B4-BE49-F238E27FC236}">
                <a16:creationId xmlns:a16="http://schemas.microsoft.com/office/drawing/2014/main" id="{87997478-6442-844B-9FA7-13B0F91E2C00}"/>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568700" y="3984942"/>
            <a:ext cx="2006600" cy="2540000"/>
          </a:xfrm>
          <a:prstGeom prst="rect">
            <a:avLst/>
          </a:prstGeom>
          <a:effectLst>
            <a:softEdge rad="38100"/>
          </a:effectLst>
        </p:spPr>
      </p:pic>
      <p:sp>
        <p:nvSpPr>
          <p:cNvPr id="7" name="CuadroTexto 6">
            <a:extLst>
              <a:ext uri="{FF2B5EF4-FFF2-40B4-BE49-F238E27FC236}">
                <a16:creationId xmlns:a16="http://schemas.microsoft.com/office/drawing/2014/main" id="{E1A1026B-5251-E041-819B-055858B742A8}"/>
              </a:ext>
            </a:extLst>
          </p:cNvPr>
          <p:cNvSpPr txBox="1"/>
          <p:nvPr/>
        </p:nvSpPr>
        <p:spPr>
          <a:xfrm>
            <a:off x="2316760" y="4864223"/>
            <a:ext cx="4852666" cy="781438"/>
          </a:xfrm>
          <a:prstGeom prst="rect">
            <a:avLst/>
          </a:prstGeom>
          <a:noFill/>
          <a:ln>
            <a:noFill/>
          </a:ln>
        </p:spPr>
        <p:txBody>
          <a:bodyPr spcFirstLastPara="1" wrap="square" lIns="91425" tIns="45700" rIns="91425" bIns="45700" rtlCol="0" anchor="t" anchorCtr="0">
            <a:noAutofit/>
          </a:bodyPr>
          <a:lstStyle/>
          <a:p>
            <a:pPr algn="l"/>
            <a:r>
              <a:rPr lang="es-ES_tradnl" sz="2000" dirty="0">
                <a:solidFill>
                  <a:srgbClr val="C00000"/>
                </a:solidFill>
                <a:latin typeface="Century Gothic" panose="020B0502020202020204" pitchFamily="34" charset="0"/>
              </a:rPr>
              <a:t>¿Cuál sería el emisor y el receptor ?</a:t>
            </a:r>
          </a:p>
        </p:txBody>
      </p:sp>
    </p:spTree>
    <p:extLst>
      <p:ext uri="{BB962C8B-B14F-4D97-AF65-F5344CB8AC3E}">
        <p14:creationId xmlns:p14="http://schemas.microsoft.com/office/powerpoint/2010/main" val="3755145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EFC8804-562D-284B-9042-0460FB5F4534}"/>
              </a:ext>
            </a:extLst>
          </p:cNvPr>
          <p:cNvSpPr>
            <a:spLocks noGrp="1"/>
          </p:cNvSpPr>
          <p:nvPr>
            <p:ph type="title"/>
          </p:nvPr>
        </p:nvSpPr>
        <p:spPr/>
        <p:txBody>
          <a:bodyPr/>
          <a:lstStyle/>
          <a:p>
            <a:r>
              <a:rPr lang="es-ES_tradnl" dirty="0"/>
              <a:t>Colaboración entre Objetos</a:t>
            </a:r>
          </a:p>
        </p:txBody>
      </p:sp>
      <p:pic>
        <p:nvPicPr>
          <p:cNvPr id="18" name="Imagen 17">
            <a:extLst>
              <a:ext uri="{FF2B5EF4-FFF2-40B4-BE49-F238E27FC236}">
                <a16:creationId xmlns:a16="http://schemas.microsoft.com/office/drawing/2014/main" id="{AD8FC88B-D825-1A46-A2FC-560A9EEB7C3F}"/>
              </a:ext>
            </a:extLst>
          </p:cNvPr>
          <p:cNvPicPr>
            <a:picLocks noChangeAspect="1"/>
          </p:cNvPicPr>
          <p:nvPr/>
        </p:nvPicPr>
        <p:blipFill>
          <a:blip r:embed="rId3"/>
          <a:stretch>
            <a:fillRect/>
          </a:stretch>
        </p:blipFill>
        <p:spPr>
          <a:xfrm>
            <a:off x="228600" y="1227759"/>
            <a:ext cx="8686800" cy="5118100"/>
          </a:xfrm>
          <a:prstGeom prst="rect">
            <a:avLst/>
          </a:prstGeom>
        </p:spPr>
      </p:pic>
    </p:spTree>
    <p:extLst>
      <p:ext uri="{BB962C8B-B14F-4D97-AF65-F5344CB8AC3E}">
        <p14:creationId xmlns:p14="http://schemas.microsoft.com/office/powerpoint/2010/main" val="3424781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noProof="0" dirty="0"/>
              <a:t>¿Qué Aprenderemos?</a:t>
            </a:r>
          </a:p>
        </p:txBody>
      </p:sp>
      <p:sp>
        <p:nvSpPr>
          <p:cNvPr id="4" name="Marcador de texto 3">
            <a:extLst>
              <a:ext uri="{FF2B5EF4-FFF2-40B4-BE49-F238E27FC236}">
                <a16:creationId xmlns:a16="http://schemas.microsoft.com/office/drawing/2014/main" id="{5F750691-DAB0-AA4F-B577-B16F30A46F18}"/>
              </a:ext>
            </a:extLst>
          </p:cNvPr>
          <p:cNvSpPr>
            <a:spLocks noGrp="1"/>
          </p:cNvSpPr>
          <p:nvPr>
            <p:ph type="body" idx="1"/>
          </p:nvPr>
        </p:nvSpPr>
        <p:spPr/>
        <p:txBody>
          <a:bodyPr/>
          <a:lstStyle/>
          <a:p>
            <a:endParaRPr lang="es-ES_tradnl" dirty="0">
              <a:solidFill>
                <a:schemeClr val="dk1"/>
              </a:solidFill>
              <a:latin typeface="Calibri"/>
              <a:cs typeface="Calibri"/>
            </a:endParaRPr>
          </a:p>
          <a:p>
            <a:r>
              <a:rPr lang="es-ES_tradnl" dirty="0">
                <a:solidFill>
                  <a:schemeClr val="dk1"/>
                </a:solidFill>
                <a:latin typeface="Calibri"/>
                <a:cs typeface="Calibri"/>
              </a:rPr>
              <a:t>Utilizar</a:t>
            </a:r>
            <a:r>
              <a:rPr lang="es-ES_tradnl" noProof="0" dirty="0">
                <a:solidFill>
                  <a:schemeClr val="dk1"/>
                </a:solidFill>
                <a:latin typeface="Calibri"/>
                <a:cs typeface="Calibri"/>
              </a:rPr>
              <a:t> sentencias de decisión.</a:t>
            </a:r>
          </a:p>
          <a:p>
            <a:r>
              <a:rPr lang="es-ES_tradnl" dirty="0">
                <a:solidFill>
                  <a:schemeClr val="dk1"/>
                </a:solidFill>
                <a:latin typeface="Calibri"/>
                <a:cs typeface="Calibri"/>
              </a:rPr>
              <a:t>Utilizar sentencias de repetición.</a:t>
            </a:r>
          </a:p>
          <a:p>
            <a:r>
              <a:rPr lang="es-ES_tradnl" noProof="0" dirty="0">
                <a:solidFill>
                  <a:schemeClr val="dk1"/>
                </a:solidFill>
                <a:latin typeface="Calibri"/>
                <a:cs typeface="Calibri"/>
              </a:rPr>
              <a:t>Clase String y sus métodos</a:t>
            </a:r>
          </a:p>
          <a:p>
            <a:r>
              <a:rPr lang="es-ES_tradnl" noProof="0" dirty="0">
                <a:solidFill>
                  <a:schemeClr val="dk1"/>
                </a:solidFill>
                <a:latin typeface="Calibri"/>
                <a:cs typeface="Calibri"/>
              </a:rPr>
              <a:t>Colaboración entre Objetos.</a:t>
            </a:r>
          </a:p>
        </p:txBody>
      </p:sp>
    </p:spTree>
    <p:extLst>
      <p:ext uri="{BB962C8B-B14F-4D97-AF65-F5344CB8AC3E}">
        <p14:creationId xmlns:p14="http://schemas.microsoft.com/office/powerpoint/2010/main" val="1073654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12B8B4C4-73CB-DF42-B05D-4C29A23FE3DE}"/>
              </a:ext>
            </a:extLst>
          </p:cNvPr>
          <p:cNvSpPr>
            <a:spLocks noGrp="1"/>
          </p:cNvSpPr>
          <p:nvPr>
            <p:ph type="body" idx="1"/>
          </p:nvPr>
        </p:nvSpPr>
        <p:spPr>
          <a:xfrm>
            <a:off x="294150" y="1218599"/>
            <a:ext cx="8555700" cy="5426675"/>
          </a:xfrm>
        </p:spPr>
        <p:txBody>
          <a:bodyPr/>
          <a:lstStyle/>
          <a:p>
            <a:pPr algn="just"/>
            <a:r>
              <a:rPr lang="es-CL" sz="2000">
                <a:solidFill>
                  <a:srgbClr val="222222"/>
                </a:solidFill>
              </a:rPr>
              <a:t>Las partes en la relación de composición existen sólo mientras exista el todo, y el todo es responsable de la creación y destrucción de sus partes. </a:t>
            </a:r>
            <a:r>
              <a:rPr lang="es-CL" sz="2000" dirty="0">
                <a:solidFill>
                  <a:srgbClr val="222222"/>
                </a:solidFill>
              </a:rPr>
              <a:t>Por ejemplo, el acto de construir un </a:t>
            </a:r>
            <a:r>
              <a:rPr lang="es-CL" sz="2000" dirty="0" err="1">
                <a:solidFill>
                  <a:srgbClr val="222222"/>
                </a:solidFill>
              </a:rPr>
              <a:t>CajeroAutomatico</a:t>
            </a:r>
            <a:r>
              <a:rPr lang="es-CL" sz="2000" dirty="0">
                <a:solidFill>
                  <a:srgbClr val="222222"/>
                </a:solidFill>
              </a:rPr>
              <a:t> incluye la manufactura de sus partes. Lo que es más, si el </a:t>
            </a:r>
            <a:r>
              <a:rPr lang="es-CL" sz="2000" dirty="0" err="1">
                <a:solidFill>
                  <a:srgbClr val="222222"/>
                </a:solidFill>
              </a:rPr>
              <a:t>CajeroAutomatico</a:t>
            </a:r>
            <a:r>
              <a:rPr lang="es-CL" sz="2000" dirty="0">
                <a:solidFill>
                  <a:srgbClr val="222222"/>
                </a:solidFill>
              </a:rPr>
              <a:t> se destruye, también se destruyen su pantalla, teclado, dispensador de efectivo y ranura de depósito.</a:t>
            </a:r>
          </a:p>
          <a:p>
            <a:pPr algn="just"/>
            <a:endParaRPr lang="es-CL" sz="2000" dirty="0">
              <a:solidFill>
                <a:srgbClr val="222222"/>
              </a:solidFill>
              <a:sym typeface="Arial"/>
            </a:endParaRPr>
          </a:p>
          <a:p>
            <a:pPr algn="just"/>
            <a:r>
              <a:rPr lang="es-CL" sz="2000" dirty="0">
                <a:solidFill>
                  <a:srgbClr val="222222"/>
                </a:solidFill>
              </a:rPr>
              <a:t>Una clase puede tener referencias a objetos de otras clases como miembros. A dicha capacidad se le conoce como composición y algunas veces como relación “tiene un”. Por ejemplo, un objeto de la clase </a:t>
            </a:r>
            <a:r>
              <a:rPr lang="es-CL" sz="2000" dirty="0" err="1">
                <a:solidFill>
                  <a:srgbClr val="222222"/>
                </a:solidFill>
              </a:rPr>
              <a:t>RelojAlarma</a:t>
            </a:r>
            <a:r>
              <a:rPr lang="es-CL" sz="2000" dirty="0">
                <a:solidFill>
                  <a:srgbClr val="222222"/>
                </a:solidFill>
              </a:rPr>
              <a:t> necesita saber la hora actual y la hora en la que se supone sonará su alarma, por lo que es razonable incluir dos referencias a objetos Tiempo como miembros del objeto </a:t>
            </a:r>
            <a:r>
              <a:rPr lang="es-CL" sz="2000" dirty="0" err="1">
                <a:solidFill>
                  <a:srgbClr val="222222"/>
                </a:solidFill>
              </a:rPr>
              <a:t>RelojAlarma</a:t>
            </a:r>
            <a:r>
              <a:rPr lang="es-CL" sz="2000" dirty="0">
                <a:solidFill>
                  <a:srgbClr val="222222"/>
                </a:solidFill>
              </a:rPr>
              <a:t>.</a:t>
            </a:r>
            <a:endParaRPr lang="es-CL" sz="2000" dirty="0">
              <a:solidFill>
                <a:srgbClr val="222222"/>
              </a:solidFill>
              <a:sym typeface="Arial"/>
            </a:endParaRPr>
          </a:p>
          <a:p>
            <a:pPr algn="just"/>
            <a:endParaRPr lang="es-CL" sz="2000" dirty="0">
              <a:solidFill>
                <a:srgbClr val="222222"/>
              </a:solidFill>
              <a:sym typeface="Arial"/>
            </a:endParaRPr>
          </a:p>
          <a:p>
            <a:pPr lvl="0" algn="just"/>
            <a:endParaRPr lang="es-CL" sz="2000" dirty="0">
              <a:solidFill>
                <a:srgbClr val="222222"/>
              </a:solidFill>
            </a:endParaRPr>
          </a:p>
          <a:p>
            <a:endParaRPr lang="es-ES_tradnl" sz="2000" dirty="0"/>
          </a:p>
        </p:txBody>
      </p:sp>
      <p:sp>
        <p:nvSpPr>
          <p:cNvPr id="4" name="Título 3">
            <a:extLst>
              <a:ext uri="{FF2B5EF4-FFF2-40B4-BE49-F238E27FC236}">
                <a16:creationId xmlns:a16="http://schemas.microsoft.com/office/drawing/2014/main" id="{6EFC8804-562D-284B-9042-0460FB5F4534}"/>
              </a:ext>
            </a:extLst>
          </p:cNvPr>
          <p:cNvSpPr>
            <a:spLocks noGrp="1"/>
          </p:cNvSpPr>
          <p:nvPr>
            <p:ph type="title"/>
          </p:nvPr>
        </p:nvSpPr>
        <p:spPr/>
        <p:txBody>
          <a:bodyPr/>
          <a:lstStyle/>
          <a:p>
            <a:r>
              <a:rPr lang="es-ES_tradnl" dirty="0"/>
              <a:t>Composición entre Objetos</a:t>
            </a:r>
          </a:p>
        </p:txBody>
      </p:sp>
    </p:spTree>
    <p:extLst>
      <p:ext uri="{BB962C8B-B14F-4D97-AF65-F5344CB8AC3E}">
        <p14:creationId xmlns:p14="http://schemas.microsoft.com/office/powerpoint/2010/main" val="1167111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noProof="0" dirty="0">
                <a:solidFill>
                  <a:schemeClr val="lt1"/>
                </a:solidFill>
                <a:latin typeface="Calibri"/>
                <a:ea typeface="Calibri"/>
                <a:cs typeface="Calibri"/>
                <a:sym typeface="Calibri"/>
              </a:rPr>
              <a:t>¿Qué hemos aprendido?</a:t>
            </a:r>
            <a:endParaRPr lang="es-ES_tradnl" noProof="0" dirty="0"/>
          </a:p>
        </p:txBody>
      </p:sp>
      <p:sp>
        <p:nvSpPr>
          <p:cNvPr id="6" name="Google Shape;559;p21">
            <a:extLst>
              <a:ext uri="{FF2B5EF4-FFF2-40B4-BE49-F238E27FC236}">
                <a16:creationId xmlns:a16="http://schemas.microsoft.com/office/drawing/2014/main" id="{6857FEFB-5416-AB41-8A0B-F4EDF82FEF68}"/>
              </a:ext>
            </a:extLst>
          </p:cNvPr>
          <p:cNvSpPr/>
          <p:nvPr/>
        </p:nvSpPr>
        <p:spPr>
          <a:xfrm>
            <a:off x="679264" y="1979752"/>
            <a:ext cx="8360232" cy="2308284"/>
          </a:xfrm>
          <a:prstGeom prst="rect">
            <a:avLst/>
          </a:prstGeom>
          <a:noFill/>
          <a:ln>
            <a:noFill/>
          </a:ln>
        </p:spPr>
        <p:txBody>
          <a:bodyPr spcFirstLastPara="1" wrap="square" lIns="91425" tIns="45700" rIns="91425" bIns="45700" anchor="t" anchorCtr="0">
            <a:spAutoFit/>
          </a:bodyPr>
          <a:lstStyle/>
          <a:p>
            <a:pPr marL="342900" lvl="0" indent="-342900" algn="just">
              <a:buClr>
                <a:srgbClr val="0F243E"/>
              </a:buClr>
              <a:buSzPts val="2400"/>
              <a:buFont typeface="Noto Sans Symbols"/>
              <a:buChar char="✔"/>
            </a:pPr>
            <a:r>
              <a:rPr lang="es-ES_tradnl" sz="2400" dirty="0">
                <a:solidFill>
                  <a:schemeClr val="dk1"/>
                </a:solidFill>
                <a:latin typeface="Calibri"/>
                <a:cs typeface="Calibri"/>
              </a:rPr>
              <a:t>Utilizar sentencias de decisión</a:t>
            </a:r>
            <a:endParaRPr lang="es-ES_tradnl" sz="2400" dirty="0"/>
          </a:p>
          <a:p>
            <a:pPr marL="342900" lvl="0" indent="-342900" algn="just">
              <a:buClr>
                <a:srgbClr val="0F243E"/>
              </a:buClr>
              <a:buSzPts val="2400"/>
              <a:buFont typeface="Noto Sans Symbols"/>
              <a:buChar char="✔"/>
            </a:pPr>
            <a:r>
              <a:rPr lang="es-ES_tradnl" sz="2400" dirty="0">
                <a:solidFill>
                  <a:schemeClr val="dk1"/>
                </a:solidFill>
                <a:latin typeface="Calibri"/>
                <a:cs typeface="Calibri"/>
              </a:rPr>
              <a:t>Utilizar sentencias de repetición</a:t>
            </a:r>
            <a:endParaRPr lang="es-ES_tradnl" sz="2400" dirty="0"/>
          </a:p>
          <a:p>
            <a:pPr marL="342900" lvl="0" indent="-342900" algn="just">
              <a:buClr>
                <a:srgbClr val="0F243E"/>
              </a:buClr>
              <a:buSzPts val="2400"/>
              <a:buFont typeface="Noto Sans Symbols"/>
              <a:buChar char="✔"/>
            </a:pPr>
            <a:r>
              <a:rPr lang="es-ES_tradnl" sz="2400" dirty="0">
                <a:solidFill>
                  <a:schemeClr val="dk1"/>
                </a:solidFill>
                <a:latin typeface="Calibri"/>
                <a:cs typeface="Calibri"/>
              </a:rPr>
              <a:t>Clase String y sus métodos</a:t>
            </a:r>
          </a:p>
          <a:p>
            <a:pPr marL="342900" indent="-342900">
              <a:buFont typeface="Zapf Dingbats"/>
              <a:buChar char="✔"/>
            </a:pPr>
            <a:r>
              <a:rPr lang="es-ES_tradnl" sz="2400" dirty="0">
                <a:solidFill>
                  <a:schemeClr val="dk1"/>
                </a:solidFill>
                <a:latin typeface="Calibri"/>
                <a:cs typeface="Calibri"/>
              </a:rPr>
              <a:t>Colaboración entre Objetos</a:t>
            </a:r>
          </a:p>
          <a:p>
            <a:endParaRPr lang="es-ES_tradnl" sz="2400" dirty="0">
              <a:solidFill>
                <a:schemeClr val="dk1"/>
              </a:solidFill>
              <a:latin typeface="Calibri"/>
              <a:cs typeface="Calibri"/>
            </a:endParaRPr>
          </a:p>
          <a:p>
            <a:pPr marL="342900" lvl="0" indent="-342900" algn="just">
              <a:buClr>
                <a:srgbClr val="0F243E"/>
              </a:buClr>
              <a:buSzPts val="2400"/>
              <a:buFont typeface="Noto Sans Symbols"/>
              <a:buChar char="✔"/>
            </a:pPr>
            <a:endParaRPr lang="es-ES_tradnl" sz="2400" dirty="0"/>
          </a:p>
        </p:txBody>
      </p:sp>
    </p:spTree>
    <p:extLst>
      <p:ext uri="{BB962C8B-B14F-4D97-AF65-F5344CB8AC3E}">
        <p14:creationId xmlns:p14="http://schemas.microsoft.com/office/powerpoint/2010/main" val="21142674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703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noProof="0" dirty="0"/>
              <a:t>Recordando variables</a:t>
            </a:r>
          </a:p>
        </p:txBody>
      </p:sp>
      <p:sp>
        <p:nvSpPr>
          <p:cNvPr id="5" name="Rectángulo 4">
            <a:extLst>
              <a:ext uri="{FF2B5EF4-FFF2-40B4-BE49-F238E27FC236}">
                <a16:creationId xmlns:a16="http://schemas.microsoft.com/office/drawing/2014/main" id="{CA3E3B68-11DC-CC4A-B6AA-B49BDB5E8087}"/>
              </a:ext>
            </a:extLst>
          </p:cNvPr>
          <p:cNvSpPr/>
          <p:nvPr/>
        </p:nvSpPr>
        <p:spPr>
          <a:xfrm>
            <a:off x="258417" y="1298833"/>
            <a:ext cx="8686800" cy="3785652"/>
          </a:xfrm>
          <a:prstGeom prst="rect">
            <a:avLst/>
          </a:prstGeom>
        </p:spPr>
        <p:txBody>
          <a:bodyPr wrap="square">
            <a:spAutoFit/>
          </a:bodyPr>
          <a:lstStyle/>
          <a:p>
            <a:pPr algn="just"/>
            <a:r>
              <a:rPr lang="es-CL" sz="2400" dirty="0">
                <a:solidFill>
                  <a:srgbClr val="222222"/>
                </a:solidFill>
                <a:latin typeface="Calibri" panose="020F0502020204030204" pitchFamily="34" charset="0"/>
                <a:cs typeface="Calibri" panose="020F0502020204030204" pitchFamily="34" charset="0"/>
              </a:rPr>
              <a:t>¿Qué diferencia existen entre atributos, parámetros y variables locales?</a:t>
            </a:r>
          </a:p>
          <a:p>
            <a:pPr algn="just"/>
            <a:endParaRPr lang="es-CL" sz="2400" dirty="0">
              <a:solidFill>
                <a:srgbClr val="222222"/>
              </a:solidFill>
              <a:latin typeface="Calibri" panose="020F0502020204030204" pitchFamily="34" charset="0"/>
              <a:cs typeface="Calibri" panose="020F0502020204030204" pitchFamily="34" charset="0"/>
            </a:endParaRPr>
          </a:p>
          <a:p>
            <a:pPr algn="just"/>
            <a:r>
              <a:rPr lang="es-CL" sz="2400" dirty="0">
                <a:solidFill>
                  <a:srgbClr val="222222"/>
                </a:solidFill>
                <a:latin typeface="Calibri" panose="020F0502020204030204" pitchFamily="34" charset="0"/>
                <a:cs typeface="Calibri" panose="020F0502020204030204" pitchFamily="34" charset="0"/>
              </a:rPr>
              <a:t>Conversa con tu </a:t>
            </a:r>
            <a:r>
              <a:rPr lang="es-CL" sz="2400" dirty="0" smtClean="0">
                <a:solidFill>
                  <a:srgbClr val="222222"/>
                </a:solidFill>
                <a:latin typeface="Calibri" panose="020F0502020204030204" pitchFamily="34" charset="0"/>
                <a:cs typeface="Calibri" panose="020F0502020204030204" pitchFamily="34" charset="0"/>
              </a:rPr>
              <a:t>compañero, </a:t>
            </a:r>
            <a:r>
              <a:rPr lang="es-CL" sz="2400" dirty="0">
                <a:solidFill>
                  <a:srgbClr val="222222"/>
                </a:solidFill>
                <a:latin typeface="Calibri" panose="020F0502020204030204" pitchFamily="34" charset="0"/>
                <a:cs typeface="Calibri" panose="020F0502020204030204" pitchFamily="34" charset="0"/>
              </a:rPr>
              <a:t>las diferencias…</a:t>
            </a:r>
          </a:p>
          <a:p>
            <a:pPr algn="just"/>
            <a:endParaRPr lang="es-CL" sz="2400" dirty="0">
              <a:solidFill>
                <a:srgbClr val="222222"/>
              </a:solidFill>
              <a:latin typeface="Calibri" panose="020F0502020204030204" pitchFamily="34" charset="0"/>
              <a:cs typeface="Calibri" panose="020F0502020204030204" pitchFamily="34" charset="0"/>
            </a:endParaRPr>
          </a:p>
          <a:p>
            <a:pPr algn="just"/>
            <a:endParaRPr lang="es-CL" sz="2400" dirty="0">
              <a:solidFill>
                <a:srgbClr val="222222"/>
              </a:solidFill>
              <a:latin typeface="Calibri" panose="020F0502020204030204" pitchFamily="34" charset="0"/>
              <a:cs typeface="Calibri" panose="020F0502020204030204" pitchFamily="34" charset="0"/>
            </a:endParaRPr>
          </a:p>
          <a:p>
            <a:pPr algn="just"/>
            <a:endParaRPr lang="es-CL" sz="2400" dirty="0">
              <a:solidFill>
                <a:srgbClr val="222222"/>
              </a:solidFill>
              <a:latin typeface="Calibri" panose="020F0502020204030204" pitchFamily="34" charset="0"/>
              <a:cs typeface="Calibri" panose="020F0502020204030204" pitchFamily="34" charset="0"/>
            </a:endParaRPr>
          </a:p>
          <a:p>
            <a:pPr algn="just"/>
            <a:endParaRPr lang="es-CL" sz="2400" dirty="0">
              <a:solidFill>
                <a:srgbClr val="222222"/>
              </a:solidFill>
              <a:latin typeface="Calibri" panose="020F0502020204030204" pitchFamily="34" charset="0"/>
              <a:cs typeface="Calibri" panose="020F0502020204030204" pitchFamily="34" charset="0"/>
            </a:endParaRPr>
          </a:p>
          <a:p>
            <a:pPr algn="just"/>
            <a:endParaRPr lang="es-CL" sz="2400" dirty="0">
              <a:solidFill>
                <a:srgbClr val="222222"/>
              </a:solidFill>
              <a:latin typeface="Calibri" panose="020F0502020204030204" pitchFamily="34" charset="0"/>
              <a:cs typeface="Calibri" panose="020F0502020204030204" pitchFamily="34" charset="0"/>
            </a:endParaRPr>
          </a:p>
          <a:p>
            <a:pPr algn="just"/>
            <a:endParaRPr lang="es-ES_tradnl" sz="2400" dirty="0"/>
          </a:p>
        </p:txBody>
      </p:sp>
      <p:pic>
        <p:nvPicPr>
          <p:cNvPr id="2" name="Imagen 1">
            <a:extLst>
              <a:ext uri="{FF2B5EF4-FFF2-40B4-BE49-F238E27FC236}">
                <a16:creationId xmlns:a16="http://schemas.microsoft.com/office/drawing/2014/main" id="{914B9853-EA45-324B-B317-AA1883BA61EF}"/>
              </a:ext>
            </a:extLst>
          </p:cNvPr>
          <p:cNvPicPr>
            <a:picLocks noChangeAspect="1"/>
          </p:cNvPicPr>
          <p:nvPr/>
        </p:nvPicPr>
        <p:blipFill>
          <a:blip r:embed="rId3"/>
          <a:stretch>
            <a:fillRect/>
          </a:stretch>
        </p:blipFill>
        <p:spPr>
          <a:xfrm>
            <a:off x="3143594" y="3255064"/>
            <a:ext cx="2754784" cy="2697393"/>
          </a:xfrm>
          <a:prstGeom prst="rect">
            <a:avLst/>
          </a:prstGeom>
          <a:effectLst>
            <a:softEdge rad="25400"/>
          </a:effectLst>
        </p:spPr>
      </p:pic>
    </p:spTree>
    <p:extLst>
      <p:ext uri="{BB962C8B-B14F-4D97-AF65-F5344CB8AC3E}">
        <p14:creationId xmlns:p14="http://schemas.microsoft.com/office/powerpoint/2010/main" val="1259166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6DD1EDCC-B297-4B4E-8FB5-F8A59FF123A8}"/>
              </a:ext>
            </a:extLst>
          </p:cNvPr>
          <p:cNvPicPr>
            <a:picLocks noChangeAspect="1"/>
          </p:cNvPicPr>
          <p:nvPr/>
        </p:nvPicPr>
        <p:blipFill>
          <a:blip r:embed="rId3"/>
          <a:stretch>
            <a:fillRect/>
          </a:stretch>
        </p:blipFill>
        <p:spPr>
          <a:xfrm>
            <a:off x="3147128" y="2339201"/>
            <a:ext cx="3682205" cy="4194587"/>
          </a:xfrm>
          <a:prstGeom prst="rect">
            <a:avLst/>
          </a:prstGeom>
        </p:spPr>
      </p:pic>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noProof="0" dirty="0"/>
              <a:t>Recordando variables</a:t>
            </a:r>
          </a:p>
        </p:txBody>
      </p:sp>
      <p:sp>
        <p:nvSpPr>
          <p:cNvPr id="6" name="Rectángulo 5">
            <a:extLst>
              <a:ext uri="{FF2B5EF4-FFF2-40B4-BE49-F238E27FC236}">
                <a16:creationId xmlns:a16="http://schemas.microsoft.com/office/drawing/2014/main" id="{EE8B00A5-888D-4A43-847D-4ADB2C776453}"/>
              </a:ext>
            </a:extLst>
          </p:cNvPr>
          <p:cNvSpPr/>
          <p:nvPr/>
        </p:nvSpPr>
        <p:spPr>
          <a:xfrm>
            <a:off x="258417" y="1298833"/>
            <a:ext cx="8686800" cy="3416320"/>
          </a:xfrm>
          <a:prstGeom prst="rect">
            <a:avLst/>
          </a:prstGeom>
        </p:spPr>
        <p:txBody>
          <a:bodyPr wrap="square">
            <a:spAutoFit/>
          </a:bodyPr>
          <a:lstStyle/>
          <a:p>
            <a:pPr algn="just"/>
            <a:r>
              <a:rPr lang="es-CL" sz="2400" dirty="0" smtClean="0">
                <a:solidFill>
                  <a:srgbClr val="222222"/>
                </a:solidFill>
                <a:latin typeface="Calibri" panose="020F0502020204030204" pitchFamily="34" charset="0"/>
                <a:cs typeface="Calibri" panose="020F0502020204030204" pitchFamily="34" charset="0"/>
              </a:rPr>
              <a:t>Identifica los conceptos de la lista y coloca el número según corresponda en las cajas:</a:t>
            </a:r>
            <a:endParaRPr lang="es-CL" sz="2400" dirty="0">
              <a:solidFill>
                <a:srgbClr val="222222"/>
              </a:solidFill>
              <a:latin typeface="Calibri" panose="020F0502020204030204" pitchFamily="34" charset="0"/>
              <a:cs typeface="Calibri" panose="020F0502020204030204" pitchFamily="34" charset="0"/>
            </a:endParaRPr>
          </a:p>
          <a:p>
            <a:pPr algn="just"/>
            <a:endParaRPr lang="es-CL" sz="2400" dirty="0">
              <a:solidFill>
                <a:srgbClr val="222222"/>
              </a:solidFill>
              <a:latin typeface="Calibri" panose="020F0502020204030204" pitchFamily="34" charset="0"/>
              <a:cs typeface="Calibri" panose="020F0502020204030204" pitchFamily="34" charset="0"/>
            </a:endParaRPr>
          </a:p>
          <a:p>
            <a:pPr algn="just"/>
            <a:endParaRPr lang="es-CL" sz="2400" dirty="0">
              <a:solidFill>
                <a:srgbClr val="222222"/>
              </a:solidFill>
              <a:latin typeface="Calibri" panose="020F0502020204030204" pitchFamily="34" charset="0"/>
              <a:cs typeface="Calibri" panose="020F0502020204030204" pitchFamily="34" charset="0"/>
            </a:endParaRPr>
          </a:p>
          <a:p>
            <a:pPr algn="just"/>
            <a:endParaRPr lang="es-CL" sz="2400" dirty="0">
              <a:solidFill>
                <a:srgbClr val="222222"/>
              </a:solidFill>
              <a:latin typeface="Calibri" panose="020F0502020204030204" pitchFamily="34" charset="0"/>
              <a:cs typeface="Calibri" panose="020F0502020204030204" pitchFamily="34" charset="0"/>
            </a:endParaRPr>
          </a:p>
          <a:p>
            <a:pPr algn="just"/>
            <a:endParaRPr lang="es-CL" sz="2400" dirty="0">
              <a:solidFill>
                <a:srgbClr val="222222"/>
              </a:solidFill>
              <a:latin typeface="Calibri" panose="020F0502020204030204" pitchFamily="34" charset="0"/>
              <a:cs typeface="Calibri" panose="020F0502020204030204" pitchFamily="34" charset="0"/>
            </a:endParaRPr>
          </a:p>
          <a:p>
            <a:pPr algn="just"/>
            <a:endParaRPr lang="es-CL" sz="2400" dirty="0">
              <a:solidFill>
                <a:srgbClr val="222222"/>
              </a:solidFill>
              <a:latin typeface="Calibri" panose="020F0502020204030204" pitchFamily="34" charset="0"/>
              <a:cs typeface="Calibri" panose="020F0502020204030204" pitchFamily="34" charset="0"/>
            </a:endParaRPr>
          </a:p>
          <a:p>
            <a:pPr algn="just"/>
            <a:endParaRPr lang="es-CL" sz="2400" dirty="0">
              <a:solidFill>
                <a:srgbClr val="222222"/>
              </a:solidFill>
              <a:latin typeface="Calibri" panose="020F0502020204030204" pitchFamily="34" charset="0"/>
              <a:cs typeface="Calibri" panose="020F0502020204030204" pitchFamily="34" charset="0"/>
            </a:endParaRPr>
          </a:p>
          <a:p>
            <a:pPr algn="just"/>
            <a:endParaRPr lang="es-ES_tradnl" sz="2400" dirty="0"/>
          </a:p>
        </p:txBody>
      </p:sp>
      <p:sp>
        <p:nvSpPr>
          <p:cNvPr id="7" name="CuadroTexto 6">
            <a:extLst>
              <a:ext uri="{FF2B5EF4-FFF2-40B4-BE49-F238E27FC236}">
                <a16:creationId xmlns:a16="http://schemas.microsoft.com/office/drawing/2014/main" id="{25A16BA3-39F9-0140-9FAE-77417EC5AA08}"/>
              </a:ext>
            </a:extLst>
          </p:cNvPr>
          <p:cNvSpPr txBox="1"/>
          <p:nvPr/>
        </p:nvSpPr>
        <p:spPr>
          <a:xfrm>
            <a:off x="540025" y="2599278"/>
            <a:ext cx="2097158" cy="2780460"/>
          </a:xfrm>
          <a:prstGeom prst="rect">
            <a:avLst/>
          </a:prstGeom>
          <a:noFill/>
          <a:ln w="28575">
            <a:solidFill>
              <a:schemeClr val="accent5">
                <a:lumMod val="75000"/>
              </a:schemeClr>
            </a:solidFill>
          </a:ln>
        </p:spPr>
        <p:txBody>
          <a:bodyPr spcFirstLastPara="1" wrap="none" lIns="91425" tIns="45700" rIns="91425" bIns="45700" rtlCol="0" anchor="t" anchorCtr="0">
            <a:noAutofit/>
          </a:bodyPr>
          <a:lstStyle/>
          <a:p>
            <a:pPr algn="ctr"/>
            <a:r>
              <a:rPr lang="es-ES_tradnl" sz="1800" b="1" dirty="0">
                <a:latin typeface="Century Gothic" panose="020B0502020202020204" pitchFamily="34" charset="0"/>
              </a:rPr>
              <a:t>Lista</a:t>
            </a:r>
          </a:p>
          <a:p>
            <a:pPr algn="l"/>
            <a:endParaRPr lang="es-ES_tradnl" sz="1800" dirty="0">
              <a:latin typeface="Century Gothic" panose="020B0502020202020204" pitchFamily="34" charset="0"/>
            </a:endParaRPr>
          </a:p>
          <a:p>
            <a:pPr algn="l"/>
            <a:r>
              <a:rPr lang="es-ES_tradnl" sz="1800" dirty="0">
                <a:latin typeface="Century Gothic" panose="020B0502020202020204" pitchFamily="34" charset="0"/>
              </a:rPr>
              <a:t>1 atributo</a:t>
            </a:r>
          </a:p>
          <a:p>
            <a:pPr algn="l"/>
            <a:endParaRPr lang="es-ES_tradnl" sz="1800" dirty="0">
              <a:latin typeface="Century Gothic" panose="020B0502020202020204" pitchFamily="34" charset="0"/>
            </a:endParaRPr>
          </a:p>
          <a:p>
            <a:pPr algn="l"/>
            <a:r>
              <a:rPr lang="es-ES_tradnl" sz="1800" dirty="0">
                <a:latin typeface="Century Gothic" panose="020B0502020202020204" pitchFamily="34" charset="0"/>
              </a:rPr>
              <a:t>2  parámetro</a:t>
            </a:r>
          </a:p>
          <a:p>
            <a:pPr algn="l"/>
            <a:endParaRPr lang="es-ES_tradnl" sz="1800" dirty="0">
              <a:latin typeface="Century Gothic" panose="020B0502020202020204" pitchFamily="34" charset="0"/>
            </a:endParaRPr>
          </a:p>
          <a:p>
            <a:pPr algn="l"/>
            <a:r>
              <a:rPr lang="es-ES_tradnl" sz="1800" dirty="0">
                <a:latin typeface="Century Gothic" panose="020B0502020202020204" pitchFamily="34" charset="0"/>
              </a:rPr>
              <a:t>3  variable local</a:t>
            </a:r>
          </a:p>
          <a:p>
            <a:pPr algn="l"/>
            <a:endParaRPr lang="es-ES_tradnl" sz="1800" dirty="0">
              <a:latin typeface="Century Gothic" panose="020B0502020202020204" pitchFamily="34" charset="0"/>
            </a:endParaRPr>
          </a:p>
          <a:p>
            <a:pPr algn="l"/>
            <a:endParaRPr lang="es-ES_tradnl" sz="1800" dirty="0">
              <a:latin typeface="Century Gothic" panose="020B0502020202020204" pitchFamily="34" charset="0"/>
            </a:endParaRPr>
          </a:p>
        </p:txBody>
      </p:sp>
      <p:sp>
        <p:nvSpPr>
          <p:cNvPr id="9" name="CuadroTexto 8">
            <a:extLst>
              <a:ext uri="{FF2B5EF4-FFF2-40B4-BE49-F238E27FC236}">
                <a16:creationId xmlns:a16="http://schemas.microsoft.com/office/drawing/2014/main" id="{20EB27EF-B388-0D44-8859-BA108FC1DD6B}"/>
              </a:ext>
            </a:extLst>
          </p:cNvPr>
          <p:cNvSpPr txBox="1"/>
          <p:nvPr/>
        </p:nvSpPr>
        <p:spPr>
          <a:xfrm>
            <a:off x="3550565" y="1758146"/>
            <a:ext cx="502422" cy="202695"/>
          </a:xfrm>
          <a:prstGeom prst="rect">
            <a:avLst/>
          </a:prstGeom>
          <a:noFill/>
          <a:ln>
            <a:solidFill>
              <a:schemeClr val="accent3">
                <a:lumMod val="75000"/>
              </a:schemeClr>
            </a:solidFill>
          </a:ln>
        </p:spPr>
        <p:txBody>
          <a:bodyPr spcFirstLastPara="1" wrap="square" lIns="91425" tIns="45700" rIns="91425" bIns="45700" rtlCol="0" anchor="t" anchorCtr="0">
            <a:noAutofit/>
          </a:bodyPr>
          <a:lstStyle/>
          <a:p>
            <a:pPr algn="l"/>
            <a:endParaRPr lang="es-ES_tradnl" sz="2400" dirty="0"/>
          </a:p>
        </p:txBody>
      </p:sp>
      <p:sp>
        <p:nvSpPr>
          <p:cNvPr id="10" name="CuadroTexto 9">
            <a:extLst>
              <a:ext uri="{FF2B5EF4-FFF2-40B4-BE49-F238E27FC236}">
                <a16:creationId xmlns:a16="http://schemas.microsoft.com/office/drawing/2014/main" id="{B083A466-D4A9-C440-BE43-38398EC73A8C}"/>
              </a:ext>
            </a:extLst>
          </p:cNvPr>
          <p:cNvSpPr txBox="1"/>
          <p:nvPr/>
        </p:nvSpPr>
        <p:spPr>
          <a:xfrm>
            <a:off x="6116352" y="2633722"/>
            <a:ext cx="1228848" cy="359869"/>
          </a:xfrm>
          <a:prstGeom prst="rect">
            <a:avLst/>
          </a:prstGeom>
          <a:noFill/>
          <a:ln>
            <a:solidFill>
              <a:schemeClr val="accent3">
                <a:lumMod val="75000"/>
              </a:schemeClr>
            </a:solidFill>
          </a:ln>
        </p:spPr>
        <p:txBody>
          <a:bodyPr spcFirstLastPara="1" wrap="square" lIns="91425" tIns="45700" rIns="91425" bIns="45700" rtlCol="0" anchor="t" anchorCtr="0">
            <a:noAutofit/>
          </a:bodyPr>
          <a:lstStyle/>
          <a:p>
            <a:pPr algn="l"/>
            <a:endParaRPr lang="es-ES_tradnl" sz="2400" dirty="0"/>
          </a:p>
        </p:txBody>
      </p:sp>
      <p:cxnSp>
        <p:nvCxnSpPr>
          <p:cNvPr id="11" name="Conector recto de flecha 10">
            <a:extLst>
              <a:ext uri="{FF2B5EF4-FFF2-40B4-BE49-F238E27FC236}">
                <a16:creationId xmlns:a16="http://schemas.microsoft.com/office/drawing/2014/main" id="{899CA9A1-BA13-4A4B-930B-3B9D2EAAC186}"/>
              </a:ext>
            </a:extLst>
          </p:cNvPr>
          <p:cNvCxnSpPr/>
          <p:nvPr/>
        </p:nvCxnSpPr>
        <p:spPr>
          <a:xfrm flipH="1">
            <a:off x="5681762" y="2792956"/>
            <a:ext cx="357809" cy="0"/>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F3548CBE-0DD0-024C-ABE5-47D152500B5B}"/>
              </a:ext>
            </a:extLst>
          </p:cNvPr>
          <p:cNvSpPr txBox="1"/>
          <p:nvPr/>
        </p:nvSpPr>
        <p:spPr>
          <a:xfrm>
            <a:off x="5297545" y="3945458"/>
            <a:ext cx="1228848" cy="359869"/>
          </a:xfrm>
          <a:prstGeom prst="rect">
            <a:avLst/>
          </a:prstGeom>
          <a:noFill/>
          <a:ln>
            <a:solidFill>
              <a:schemeClr val="accent3">
                <a:lumMod val="75000"/>
              </a:schemeClr>
            </a:solidFill>
          </a:ln>
        </p:spPr>
        <p:txBody>
          <a:bodyPr spcFirstLastPara="1" wrap="square" lIns="91425" tIns="45700" rIns="91425" bIns="45700" rtlCol="0" anchor="t" anchorCtr="0">
            <a:noAutofit/>
          </a:bodyPr>
          <a:lstStyle/>
          <a:p>
            <a:pPr algn="l"/>
            <a:endParaRPr lang="es-ES_tradnl" sz="2400" dirty="0"/>
          </a:p>
        </p:txBody>
      </p:sp>
      <p:cxnSp>
        <p:nvCxnSpPr>
          <p:cNvPr id="14" name="Conector recto de flecha 13">
            <a:extLst>
              <a:ext uri="{FF2B5EF4-FFF2-40B4-BE49-F238E27FC236}">
                <a16:creationId xmlns:a16="http://schemas.microsoft.com/office/drawing/2014/main" id="{4E17BE3D-E4D7-FC41-AE92-FAC54F789B4C}"/>
              </a:ext>
            </a:extLst>
          </p:cNvPr>
          <p:cNvCxnSpPr>
            <a:cxnSpLocks/>
          </p:cNvCxnSpPr>
          <p:nvPr/>
        </p:nvCxnSpPr>
        <p:spPr>
          <a:xfrm>
            <a:off x="5911969" y="4383487"/>
            <a:ext cx="1" cy="252749"/>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A2D1B6B8-D3A1-F94F-84B8-F55F3889356F}"/>
              </a:ext>
            </a:extLst>
          </p:cNvPr>
          <p:cNvCxnSpPr>
            <a:cxnSpLocks/>
          </p:cNvCxnSpPr>
          <p:nvPr/>
        </p:nvCxnSpPr>
        <p:spPr>
          <a:xfrm flipH="1">
            <a:off x="4117084" y="4917309"/>
            <a:ext cx="2983338" cy="0"/>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E762CE21-7013-334F-A63A-6661577DD262}"/>
              </a:ext>
            </a:extLst>
          </p:cNvPr>
          <p:cNvSpPr txBox="1"/>
          <p:nvPr/>
        </p:nvSpPr>
        <p:spPr>
          <a:xfrm>
            <a:off x="7153430" y="4737374"/>
            <a:ext cx="1228848" cy="359869"/>
          </a:xfrm>
          <a:prstGeom prst="rect">
            <a:avLst/>
          </a:prstGeom>
          <a:noFill/>
          <a:ln>
            <a:solidFill>
              <a:schemeClr val="accent3">
                <a:lumMod val="75000"/>
              </a:schemeClr>
            </a:solidFill>
          </a:ln>
        </p:spPr>
        <p:txBody>
          <a:bodyPr spcFirstLastPara="1" wrap="square" lIns="91425" tIns="45700" rIns="91425" bIns="45700" rtlCol="0" anchor="t" anchorCtr="0">
            <a:noAutofit/>
          </a:bodyPr>
          <a:lstStyle/>
          <a:p>
            <a:pPr algn="l"/>
            <a:endParaRPr lang="es-ES_tradnl" sz="2400" dirty="0"/>
          </a:p>
        </p:txBody>
      </p:sp>
    </p:spTree>
    <p:extLst>
      <p:ext uri="{BB962C8B-B14F-4D97-AF65-F5344CB8AC3E}">
        <p14:creationId xmlns:p14="http://schemas.microsoft.com/office/powerpoint/2010/main" val="2749153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6DD1EDCC-B297-4B4E-8FB5-F8A59FF123A8}"/>
              </a:ext>
            </a:extLst>
          </p:cNvPr>
          <p:cNvPicPr>
            <a:picLocks noChangeAspect="1"/>
          </p:cNvPicPr>
          <p:nvPr/>
        </p:nvPicPr>
        <p:blipFill>
          <a:blip r:embed="rId3"/>
          <a:stretch>
            <a:fillRect/>
          </a:stretch>
        </p:blipFill>
        <p:spPr>
          <a:xfrm>
            <a:off x="2918791" y="2058980"/>
            <a:ext cx="3682205" cy="4194587"/>
          </a:xfrm>
          <a:prstGeom prst="rect">
            <a:avLst/>
          </a:prstGeom>
        </p:spPr>
      </p:pic>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noProof="0" dirty="0"/>
              <a:t>Recordando variables</a:t>
            </a:r>
          </a:p>
        </p:txBody>
      </p:sp>
      <p:sp>
        <p:nvSpPr>
          <p:cNvPr id="6" name="Rectángulo 5">
            <a:extLst>
              <a:ext uri="{FF2B5EF4-FFF2-40B4-BE49-F238E27FC236}">
                <a16:creationId xmlns:a16="http://schemas.microsoft.com/office/drawing/2014/main" id="{EE8B00A5-888D-4A43-847D-4ADB2C776453}"/>
              </a:ext>
            </a:extLst>
          </p:cNvPr>
          <p:cNvSpPr/>
          <p:nvPr/>
        </p:nvSpPr>
        <p:spPr>
          <a:xfrm>
            <a:off x="258417" y="1298833"/>
            <a:ext cx="8686800" cy="3046988"/>
          </a:xfrm>
          <a:prstGeom prst="rect">
            <a:avLst/>
          </a:prstGeom>
        </p:spPr>
        <p:txBody>
          <a:bodyPr wrap="square">
            <a:spAutoFit/>
          </a:bodyPr>
          <a:lstStyle/>
          <a:p>
            <a:pPr algn="just"/>
            <a:r>
              <a:rPr lang="es-CL" sz="2400" dirty="0" smtClean="0">
                <a:solidFill>
                  <a:srgbClr val="222222"/>
                </a:solidFill>
                <a:latin typeface="Calibri" panose="020F0502020204030204" pitchFamily="34" charset="0"/>
                <a:cs typeface="Calibri" panose="020F0502020204030204" pitchFamily="34" charset="0"/>
              </a:rPr>
              <a:t>Revisa los resultados:</a:t>
            </a:r>
            <a:endParaRPr lang="es-CL" sz="2400" dirty="0">
              <a:solidFill>
                <a:srgbClr val="222222"/>
              </a:solidFill>
              <a:latin typeface="Calibri" panose="020F0502020204030204" pitchFamily="34" charset="0"/>
              <a:cs typeface="Calibri" panose="020F0502020204030204" pitchFamily="34" charset="0"/>
            </a:endParaRPr>
          </a:p>
          <a:p>
            <a:pPr algn="just"/>
            <a:endParaRPr lang="es-CL" sz="2400" dirty="0">
              <a:solidFill>
                <a:srgbClr val="222222"/>
              </a:solidFill>
              <a:latin typeface="Calibri" panose="020F0502020204030204" pitchFamily="34" charset="0"/>
              <a:cs typeface="Calibri" panose="020F0502020204030204" pitchFamily="34" charset="0"/>
            </a:endParaRPr>
          </a:p>
          <a:p>
            <a:pPr algn="just"/>
            <a:endParaRPr lang="es-CL" sz="2400" dirty="0">
              <a:solidFill>
                <a:srgbClr val="222222"/>
              </a:solidFill>
              <a:latin typeface="Calibri" panose="020F0502020204030204" pitchFamily="34" charset="0"/>
              <a:cs typeface="Calibri" panose="020F0502020204030204" pitchFamily="34" charset="0"/>
            </a:endParaRPr>
          </a:p>
          <a:p>
            <a:pPr algn="just"/>
            <a:endParaRPr lang="es-CL" sz="2400" dirty="0">
              <a:solidFill>
                <a:srgbClr val="222222"/>
              </a:solidFill>
              <a:latin typeface="Calibri" panose="020F0502020204030204" pitchFamily="34" charset="0"/>
              <a:cs typeface="Calibri" panose="020F0502020204030204" pitchFamily="34" charset="0"/>
            </a:endParaRPr>
          </a:p>
          <a:p>
            <a:pPr algn="just"/>
            <a:endParaRPr lang="es-CL" sz="2400" dirty="0">
              <a:solidFill>
                <a:srgbClr val="222222"/>
              </a:solidFill>
              <a:latin typeface="Calibri" panose="020F0502020204030204" pitchFamily="34" charset="0"/>
              <a:cs typeface="Calibri" panose="020F0502020204030204" pitchFamily="34" charset="0"/>
            </a:endParaRPr>
          </a:p>
          <a:p>
            <a:pPr algn="just"/>
            <a:endParaRPr lang="es-CL" sz="2400" dirty="0">
              <a:solidFill>
                <a:srgbClr val="222222"/>
              </a:solidFill>
              <a:latin typeface="Calibri" panose="020F0502020204030204" pitchFamily="34" charset="0"/>
              <a:cs typeface="Calibri" panose="020F0502020204030204" pitchFamily="34" charset="0"/>
            </a:endParaRPr>
          </a:p>
          <a:p>
            <a:pPr algn="just"/>
            <a:endParaRPr lang="es-CL" sz="2400" dirty="0">
              <a:solidFill>
                <a:srgbClr val="222222"/>
              </a:solidFill>
              <a:latin typeface="Calibri" panose="020F0502020204030204" pitchFamily="34" charset="0"/>
              <a:cs typeface="Calibri" panose="020F0502020204030204" pitchFamily="34" charset="0"/>
            </a:endParaRPr>
          </a:p>
          <a:p>
            <a:pPr algn="just"/>
            <a:endParaRPr lang="es-ES_tradnl" sz="2400" dirty="0"/>
          </a:p>
        </p:txBody>
      </p:sp>
      <p:sp>
        <p:nvSpPr>
          <p:cNvPr id="7" name="CuadroTexto 6">
            <a:extLst>
              <a:ext uri="{FF2B5EF4-FFF2-40B4-BE49-F238E27FC236}">
                <a16:creationId xmlns:a16="http://schemas.microsoft.com/office/drawing/2014/main" id="{25A16BA3-39F9-0140-9FAE-77417EC5AA08}"/>
              </a:ext>
            </a:extLst>
          </p:cNvPr>
          <p:cNvSpPr txBox="1"/>
          <p:nvPr/>
        </p:nvSpPr>
        <p:spPr>
          <a:xfrm>
            <a:off x="540025" y="2599278"/>
            <a:ext cx="2097158" cy="2780460"/>
          </a:xfrm>
          <a:prstGeom prst="rect">
            <a:avLst/>
          </a:prstGeom>
          <a:noFill/>
          <a:ln>
            <a:solidFill>
              <a:schemeClr val="accent4">
                <a:lumMod val="75000"/>
              </a:schemeClr>
            </a:solidFill>
          </a:ln>
        </p:spPr>
        <p:txBody>
          <a:bodyPr spcFirstLastPara="1" wrap="none" lIns="91425" tIns="45700" rIns="91425" bIns="45700" rtlCol="0" anchor="t" anchorCtr="0">
            <a:noAutofit/>
          </a:bodyPr>
          <a:lstStyle/>
          <a:p>
            <a:pPr algn="ctr"/>
            <a:r>
              <a:rPr lang="es-ES_tradnl" sz="1800" dirty="0">
                <a:latin typeface="Century Gothic" panose="020B0502020202020204" pitchFamily="34" charset="0"/>
              </a:rPr>
              <a:t>Lista</a:t>
            </a:r>
          </a:p>
          <a:p>
            <a:pPr algn="l"/>
            <a:endParaRPr lang="es-ES_tradnl" sz="1800" dirty="0">
              <a:latin typeface="Century Gothic" panose="020B0502020202020204" pitchFamily="34" charset="0"/>
            </a:endParaRPr>
          </a:p>
          <a:p>
            <a:pPr algn="l"/>
            <a:r>
              <a:rPr lang="es-ES_tradnl" sz="1800" dirty="0">
                <a:latin typeface="Century Gothic" panose="020B0502020202020204" pitchFamily="34" charset="0"/>
              </a:rPr>
              <a:t>1 atributo</a:t>
            </a:r>
          </a:p>
          <a:p>
            <a:pPr algn="l"/>
            <a:endParaRPr lang="es-ES_tradnl" sz="1800" dirty="0">
              <a:latin typeface="Century Gothic" panose="020B0502020202020204" pitchFamily="34" charset="0"/>
            </a:endParaRPr>
          </a:p>
          <a:p>
            <a:pPr algn="l"/>
            <a:r>
              <a:rPr lang="es-ES_tradnl" sz="1800" dirty="0">
                <a:latin typeface="Century Gothic" panose="020B0502020202020204" pitchFamily="34" charset="0"/>
              </a:rPr>
              <a:t>2  parámetro</a:t>
            </a:r>
          </a:p>
          <a:p>
            <a:pPr algn="l"/>
            <a:endParaRPr lang="es-ES_tradnl" sz="1800" dirty="0">
              <a:latin typeface="Century Gothic" panose="020B0502020202020204" pitchFamily="34" charset="0"/>
            </a:endParaRPr>
          </a:p>
          <a:p>
            <a:pPr algn="l"/>
            <a:r>
              <a:rPr lang="es-ES_tradnl" sz="1800" dirty="0">
                <a:latin typeface="Century Gothic" panose="020B0502020202020204" pitchFamily="34" charset="0"/>
              </a:rPr>
              <a:t>3  variable local</a:t>
            </a:r>
          </a:p>
          <a:p>
            <a:pPr algn="l"/>
            <a:endParaRPr lang="es-ES_tradnl" sz="1800" dirty="0">
              <a:latin typeface="Century Gothic" panose="020B0502020202020204" pitchFamily="34" charset="0"/>
            </a:endParaRPr>
          </a:p>
          <a:p>
            <a:pPr algn="l"/>
            <a:endParaRPr lang="es-ES_tradnl" sz="1800" dirty="0">
              <a:latin typeface="Century Gothic" panose="020B0502020202020204" pitchFamily="34" charset="0"/>
            </a:endParaRPr>
          </a:p>
        </p:txBody>
      </p:sp>
      <p:sp>
        <p:nvSpPr>
          <p:cNvPr id="10" name="CuadroTexto 9">
            <a:extLst>
              <a:ext uri="{FF2B5EF4-FFF2-40B4-BE49-F238E27FC236}">
                <a16:creationId xmlns:a16="http://schemas.microsoft.com/office/drawing/2014/main" id="{B083A466-D4A9-C440-BE43-38398EC73A8C}"/>
              </a:ext>
            </a:extLst>
          </p:cNvPr>
          <p:cNvSpPr txBox="1"/>
          <p:nvPr/>
        </p:nvSpPr>
        <p:spPr>
          <a:xfrm>
            <a:off x="5933564" y="2348126"/>
            <a:ext cx="1228848" cy="359869"/>
          </a:xfrm>
          <a:prstGeom prst="rect">
            <a:avLst/>
          </a:prstGeom>
          <a:noFill/>
          <a:ln>
            <a:solidFill>
              <a:schemeClr val="accent3">
                <a:lumMod val="75000"/>
              </a:schemeClr>
            </a:solidFill>
          </a:ln>
        </p:spPr>
        <p:txBody>
          <a:bodyPr spcFirstLastPara="1" wrap="square" lIns="91425" tIns="45700" rIns="91425" bIns="45700" rtlCol="0" anchor="t" anchorCtr="0">
            <a:noAutofit/>
          </a:bodyPr>
          <a:lstStyle/>
          <a:p>
            <a:pPr algn="ctr"/>
            <a:r>
              <a:rPr lang="es-ES_tradnl" sz="2000" b="1" dirty="0">
                <a:latin typeface="Century Gothic" panose="020B0502020202020204" pitchFamily="34" charset="0"/>
              </a:rPr>
              <a:t>1</a:t>
            </a:r>
          </a:p>
        </p:txBody>
      </p:sp>
      <p:cxnSp>
        <p:nvCxnSpPr>
          <p:cNvPr id="11" name="Conector recto de flecha 10">
            <a:extLst>
              <a:ext uri="{FF2B5EF4-FFF2-40B4-BE49-F238E27FC236}">
                <a16:creationId xmlns:a16="http://schemas.microsoft.com/office/drawing/2014/main" id="{899CA9A1-BA13-4A4B-930B-3B9D2EAAC186}"/>
              </a:ext>
            </a:extLst>
          </p:cNvPr>
          <p:cNvCxnSpPr/>
          <p:nvPr/>
        </p:nvCxnSpPr>
        <p:spPr>
          <a:xfrm flipH="1">
            <a:off x="5498974" y="2507360"/>
            <a:ext cx="357809" cy="0"/>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CuadroTexto 12">
            <a:extLst>
              <a:ext uri="{FF2B5EF4-FFF2-40B4-BE49-F238E27FC236}">
                <a16:creationId xmlns:a16="http://schemas.microsoft.com/office/drawing/2014/main" id="{F3548CBE-0DD0-024C-ABE5-47D152500B5B}"/>
              </a:ext>
            </a:extLst>
          </p:cNvPr>
          <p:cNvSpPr txBox="1"/>
          <p:nvPr/>
        </p:nvSpPr>
        <p:spPr>
          <a:xfrm>
            <a:off x="5075001" y="3633358"/>
            <a:ext cx="1228848" cy="359869"/>
          </a:xfrm>
          <a:prstGeom prst="rect">
            <a:avLst/>
          </a:prstGeom>
          <a:noFill/>
          <a:ln>
            <a:solidFill>
              <a:schemeClr val="accent3">
                <a:lumMod val="75000"/>
              </a:schemeClr>
            </a:solidFill>
          </a:ln>
        </p:spPr>
        <p:txBody>
          <a:bodyPr spcFirstLastPara="1" wrap="square" lIns="91425" tIns="45700" rIns="91425" bIns="45700" rtlCol="0" anchor="t" anchorCtr="0">
            <a:noAutofit/>
          </a:bodyPr>
          <a:lstStyle/>
          <a:p>
            <a:pPr algn="ctr"/>
            <a:r>
              <a:rPr lang="es-ES_tradnl" sz="2000" b="1" dirty="0">
                <a:latin typeface="Century Gothic" panose="020B0502020202020204" pitchFamily="34" charset="0"/>
              </a:rPr>
              <a:t>2</a:t>
            </a:r>
          </a:p>
        </p:txBody>
      </p:sp>
      <p:cxnSp>
        <p:nvCxnSpPr>
          <p:cNvPr id="14" name="Conector recto de flecha 13">
            <a:extLst>
              <a:ext uri="{FF2B5EF4-FFF2-40B4-BE49-F238E27FC236}">
                <a16:creationId xmlns:a16="http://schemas.microsoft.com/office/drawing/2014/main" id="{4E17BE3D-E4D7-FC41-AE92-FAC54F789B4C}"/>
              </a:ext>
            </a:extLst>
          </p:cNvPr>
          <p:cNvCxnSpPr>
            <a:cxnSpLocks/>
          </p:cNvCxnSpPr>
          <p:nvPr/>
        </p:nvCxnSpPr>
        <p:spPr>
          <a:xfrm>
            <a:off x="5689425" y="4071387"/>
            <a:ext cx="1" cy="252749"/>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A2D1B6B8-D3A1-F94F-84B8-F55F3889356F}"/>
              </a:ext>
            </a:extLst>
          </p:cNvPr>
          <p:cNvCxnSpPr>
            <a:cxnSpLocks/>
          </p:cNvCxnSpPr>
          <p:nvPr/>
        </p:nvCxnSpPr>
        <p:spPr>
          <a:xfrm flipH="1">
            <a:off x="3907792" y="4631713"/>
            <a:ext cx="2983338" cy="0"/>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uadroTexto 19">
            <a:extLst>
              <a:ext uri="{FF2B5EF4-FFF2-40B4-BE49-F238E27FC236}">
                <a16:creationId xmlns:a16="http://schemas.microsoft.com/office/drawing/2014/main" id="{E762CE21-7013-334F-A63A-6661577DD262}"/>
              </a:ext>
            </a:extLst>
          </p:cNvPr>
          <p:cNvSpPr txBox="1"/>
          <p:nvPr/>
        </p:nvSpPr>
        <p:spPr>
          <a:xfrm>
            <a:off x="6944138" y="4451778"/>
            <a:ext cx="1228848" cy="359869"/>
          </a:xfrm>
          <a:prstGeom prst="rect">
            <a:avLst/>
          </a:prstGeom>
          <a:noFill/>
          <a:ln>
            <a:solidFill>
              <a:schemeClr val="accent3">
                <a:lumMod val="75000"/>
              </a:schemeClr>
            </a:solidFill>
          </a:ln>
        </p:spPr>
        <p:txBody>
          <a:bodyPr spcFirstLastPara="1" wrap="square" lIns="91425" tIns="45700" rIns="91425" bIns="45700" rtlCol="0" anchor="t" anchorCtr="0">
            <a:noAutofit/>
          </a:bodyPr>
          <a:lstStyle/>
          <a:p>
            <a:pPr algn="ctr"/>
            <a:r>
              <a:rPr lang="es-ES_tradnl" sz="2000" b="1" dirty="0">
                <a:latin typeface="Century Gothic" panose="020B0502020202020204" pitchFamily="34" charset="0"/>
              </a:rPr>
              <a:t>3</a:t>
            </a:r>
          </a:p>
        </p:txBody>
      </p:sp>
    </p:spTree>
    <p:extLst>
      <p:ext uri="{BB962C8B-B14F-4D97-AF65-F5344CB8AC3E}">
        <p14:creationId xmlns:p14="http://schemas.microsoft.com/office/powerpoint/2010/main" val="1586595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noProof="0" dirty="0"/>
              <a:t>Variables</a:t>
            </a:r>
          </a:p>
        </p:txBody>
      </p:sp>
      <p:sp>
        <p:nvSpPr>
          <p:cNvPr id="6" name="Rectángulo 5">
            <a:extLst>
              <a:ext uri="{FF2B5EF4-FFF2-40B4-BE49-F238E27FC236}">
                <a16:creationId xmlns:a16="http://schemas.microsoft.com/office/drawing/2014/main" id="{EE8B00A5-888D-4A43-847D-4ADB2C776453}"/>
              </a:ext>
            </a:extLst>
          </p:cNvPr>
          <p:cNvSpPr/>
          <p:nvPr/>
        </p:nvSpPr>
        <p:spPr>
          <a:xfrm>
            <a:off x="185530" y="1298833"/>
            <a:ext cx="8759687" cy="2142125"/>
          </a:xfrm>
          <a:prstGeom prst="rect">
            <a:avLst/>
          </a:prstGeom>
        </p:spPr>
        <p:txBody>
          <a:bodyPr wrap="square">
            <a:spAutoFit/>
          </a:bodyPr>
          <a:lstStyle/>
          <a:p>
            <a:pPr algn="just">
              <a:lnSpc>
                <a:spcPct val="90000"/>
              </a:lnSpc>
            </a:pPr>
            <a:r>
              <a:rPr lang="es-ES_tradnl" sz="2400" dirty="0">
                <a:solidFill>
                  <a:srgbClr val="222222"/>
                </a:solidFill>
                <a:latin typeface="Calibri" panose="020F0502020204030204" pitchFamily="34" charset="0"/>
                <a:cs typeface="Calibri" panose="020F0502020204030204" pitchFamily="34" charset="0"/>
              </a:rPr>
              <a:t>Atributos, parámetros y variables locales son todos variables.</a:t>
            </a:r>
          </a:p>
          <a:p>
            <a:pPr algn="just">
              <a:lnSpc>
                <a:spcPct val="90000"/>
              </a:lnSpc>
            </a:pPr>
            <a:endParaRPr lang="es-ES_tradnl" sz="2400" dirty="0">
              <a:solidFill>
                <a:srgbClr val="222222"/>
              </a:solidFill>
              <a:latin typeface="Calibri" panose="020F0502020204030204" pitchFamily="34" charset="0"/>
              <a:cs typeface="Calibri" panose="020F0502020204030204" pitchFamily="34" charset="0"/>
            </a:endParaRPr>
          </a:p>
          <a:p>
            <a:pPr algn="just">
              <a:lnSpc>
                <a:spcPct val="90000"/>
              </a:lnSpc>
            </a:pPr>
            <a:r>
              <a:rPr lang="es-ES_tradnl" sz="2000" dirty="0">
                <a:solidFill>
                  <a:srgbClr val="222222"/>
                </a:solidFill>
                <a:latin typeface="Calibri" panose="020F0502020204030204" pitchFamily="34" charset="0"/>
                <a:cs typeface="Calibri" panose="020F0502020204030204" pitchFamily="34" charset="0"/>
              </a:rPr>
              <a:t>Los </a:t>
            </a:r>
            <a:r>
              <a:rPr lang="es-ES_tradnl" sz="2000" b="1" dirty="0">
                <a:solidFill>
                  <a:srgbClr val="222222"/>
                </a:solidFill>
                <a:latin typeface="Calibri" panose="020F0502020204030204" pitchFamily="34" charset="0"/>
                <a:cs typeface="Calibri" panose="020F0502020204030204" pitchFamily="34" charset="0"/>
              </a:rPr>
              <a:t>atributos</a:t>
            </a:r>
            <a:r>
              <a:rPr lang="es-ES_tradnl" sz="2000" dirty="0">
                <a:solidFill>
                  <a:srgbClr val="222222"/>
                </a:solidFill>
                <a:latin typeface="Calibri" panose="020F0502020204030204" pitchFamily="34" charset="0"/>
                <a:cs typeface="Calibri" panose="020F0502020204030204" pitchFamily="34" charset="0"/>
              </a:rPr>
              <a:t> (o variables de instancia) persisten durante toda la vida de un objeto. Existen antes de invocar los métodos en un objeto, durante su ejecución y después de que éstos terminan su ejecución.</a:t>
            </a:r>
          </a:p>
          <a:p>
            <a:pPr algn="just">
              <a:lnSpc>
                <a:spcPct val="90000"/>
              </a:lnSpc>
            </a:pPr>
            <a:r>
              <a:rPr lang="es-ES_tradnl" sz="2000" dirty="0">
                <a:solidFill>
                  <a:srgbClr val="222222"/>
                </a:solidFill>
                <a:latin typeface="Calibri" panose="020F0502020204030204" pitchFamily="34" charset="0"/>
                <a:cs typeface="Calibri" panose="020F0502020204030204" pitchFamily="34" charset="0"/>
              </a:rPr>
              <a:t>Las variables de instancia se declaran dentro de la declaración de una clase pero fuera de los cuerpos de los métodos de la misma.</a:t>
            </a:r>
            <a:endParaRPr lang="es-CL" sz="2000" dirty="0">
              <a:solidFill>
                <a:srgbClr val="222222"/>
              </a:solidFill>
              <a:latin typeface="Calibri" panose="020F0502020204030204" pitchFamily="34" charset="0"/>
              <a:cs typeface="Calibri" panose="020F0502020204030204" pitchFamily="34" charset="0"/>
            </a:endParaRPr>
          </a:p>
        </p:txBody>
      </p:sp>
      <p:pic>
        <p:nvPicPr>
          <p:cNvPr id="36" name="Imagen 35">
            <a:extLst>
              <a:ext uri="{FF2B5EF4-FFF2-40B4-BE49-F238E27FC236}">
                <a16:creationId xmlns:a16="http://schemas.microsoft.com/office/drawing/2014/main" id="{DA09C478-5EAB-0D43-B200-4C5B83BA72D9}"/>
              </a:ext>
            </a:extLst>
          </p:cNvPr>
          <p:cNvPicPr>
            <a:picLocks noChangeAspect="1"/>
          </p:cNvPicPr>
          <p:nvPr/>
        </p:nvPicPr>
        <p:blipFill>
          <a:blip r:embed="rId3"/>
          <a:stretch>
            <a:fillRect/>
          </a:stretch>
        </p:blipFill>
        <p:spPr>
          <a:xfrm>
            <a:off x="553002" y="3991065"/>
            <a:ext cx="8064500" cy="2298700"/>
          </a:xfrm>
          <a:prstGeom prst="rect">
            <a:avLst/>
          </a:prstGeom>
        </p:spPr>
      </p:pic>
    </p:spTree>
    <p:extLst>
      <p:ext uri="{BB962C8B-B14F-4D97-AF65-F5344CB8AC3E}">
        <p14:creationId xmlns:p14="http://schemas.microsoft.com/office/powerpoint/2010/main" val="3917449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532F8F7C-62F6-AB45-8C6F-954F7E1DBD86}"/>
              </a:ext>
            </a:extLst>
          </p:cNvPr>
          <p:cNvSpPr>
            <a:spLocks noGrp="1"/>
          </p:cNvSpPr>
          <p:nvPr>
            <p:ph type="title"/>
          </p:nvPr>
        </p:nvSpPr>
        <p:spPr/>
        <p:txBody>
          <a:bodyPr/>
          <a:lstStyle/>
          <a:p>
            <a:r>
              <a:rPr lang="es-ES_tradnl" noProof="0" dirty="0"/>
              <a:t>Variables</a:t>
            </a:r>
          </a:p>
        </p:txBody>
      </p:sp>
      <p:sp>
        <p:nvSpPr>
          <p:cNvPr id="6" name="Rectángulo 5">
            <a:extLst>
              <a:ext uri="{FF2B5EF4-FFF2-40B4-BE49-F238E27FC236}">
                <a16:creationId xmlns:a16="http://schemas.microsoft.com/office/drawing/2014/main" id="{EE8B00A5-888D-4A43-847D-4ADB2C776453}"/>
              </a:ext>
            </a:extLst>
          </p:cNvPr>
          <p:cNvSpPr/>
          <p:nvPr/>
        </p:nvSpPr>
        <p:spPr>
          <a:xfrm>
            <a:off x="258417" y="1298833"/>
            <a:ext cx="8686800" cy="2308324"/>
          </a:xfrm>
          <a:prstGeom prst="rect">
            <a:avLst/>
          </a:prstGeom>
        </p:spPr>
        <p:txBody>
          <a:bodyPr wrap="square">
            <a:spAutoFit/>
          </a:bodyPr>
          <a:lstStyle/>
          <a:p>
            <a:pPr marL="342900" indent="-342900" algn="just">
              <a:lnSpc>
                <a:spcPct val="90000"/>
              </a:lnSpc>
              <a:buFont typeface="Arial" panose="020B0604020202020204" pitchFamily="34" charset="0"/>
              <a:buChar char="•"/>
            </a:pPr>
            <a:r>
              <a:rPr lang="es-ES_tradnl" sz="2000" dirty="0">
                <a:solidFill>
                  <a:srgbClr val="222222"/>
                </a:solidFill>
                <a:latin typeface="Calibri" panose="020F0502020204030204" pitchFamily="34" charset="0"/>
                <a:cs typeface="Calibri" panose="020F0502020204030204" pitchFamily="34" charset="0"/>
              </a:rPr>
              <a:t>Los </a:t>
            </a:r>
            <a:r>
              <a:rPr lang="es-ES_tradnl" sz="2000" b="1" dirty="0">
                <a:solidFill>
                  <a:srgbClr val="222222"/>
                </a:solidFill>
                <a:latin typeface="Calibri" panose="020F0502020204030204" pitchFamily="34" charset="0"/>
                <a:cs typeface="Calibri" panose="020F0502020204030204" pitchFamily="34" charset="0"/>
              </a:rPr>
              <a:t>parámetros</a:t>
            </a:r>
            <a:r>
              <a:rPr lang="es-ES_tradnl" sz="2000" dirty="0">
                <a:solidFill>
                  <a:srgbClr val="222222"/>
                </a:solidFill>
                <a:latin typeface="Calibri" panose="020F0502020204030204" pitchFamily="34" charset="0"/>
                <a:cs typeface="Calibri" panose="020F0502020204030204" pitchFamily="34" charset="0"/>
              </a:rPr>
              <a:t> se usan para recibir valores en un constructor o método. </a:t>
            </a:r>
            <a:endParaRPr lang="es-ES_tradnl" sz="2000" dirty="0" smtClean="0">
              <a:solidFill>
                <a:srgbClr val="222222"/>
              </a:solidFill>
              <a:latin typeface="Calibri" panose="020F0502020204030204" pitchFamily="34" charset="0"/>
              <a:cs typeface="Calibri" panose="020F0502020204030204" pitchFamily="34" charset="0"/>
            </a:endParaRPr>
          </a:p>
          <a:p>
            <a:pPr marL="342900" indent="-342900" algn="just">
              <a:lnSpc>
                <a:spcPct val="90000"/>
              </a:lnSpc>
              <a:buFont typeface="Arial" panose="020B0604020202020204" pitchFamily="34" charset="0"/>
              <a:buChar char="•"/>
            </a:pPr>
            <a:r>
              <a:rPr lang="es-ES_tradnl" sz="2000" dirty="0" smtClean="0">
                <a:solidFill>
                  <a:srgbClr val="222222"/>
                </a:solidFill>
                <a:latin typeface="Calibri" panose="020F0502020204030204" pitchFamily="34" charset="0"/>
                <a:cs typeface="Calibri" panose="020F0502020204030204" pitchFamily="34" charset="0"/>
              </a:rPr>
              <a:t>Los </a:t>
            </a:r>
            <a:r>
              <a:rPr lang="es-ES_tradnl" sz="2000" dirty="0">
                <a:solidFill>
                  <a:srgbClr val="222222"/>
                </a:solidFill>
                <a:latin typeface="Calibri" panose="020F0502020204030204" pitchFamily="34" charset="0"/>
                <a:cs typeface="Calibri" panose="020F0502020204030204" pitchFamily="34" charset="0"/>
              </a:rPr>
              <a:t>parámetros se declaran en una lista de parámetros, la cual se encuentra dentro de los paréntesis que van después del nombre del método en el encabezado del mismo. </a:t>
            </a:r>
            <a:endParaRPr lang="es-ES_tradnl" sz="2000" dirty="0" smtClean="0">
              <a:solidFill>
                <a:srgbClr val="222222"/>
              </a:solidFill>
              <a:latin typeface="Calibri" panose="020F0502020204030204" pitchFamily="34" charset="0"/>
              <a:cs typeface="Calibri" panose="020F0502020204030204" pitchFamily="34" charset="0"/>
            </a:endParaRPr>
          </a:p>
          <a:p>
            <a:pPr marL="342900" indent="-342900" algn="just">
              <a:lnSpc>
                <a:spcPct val="90000"/>
              </a:lnSpc>
              <a:buFont typeface="Arial" panose="020B0604020202020204" pitchFamily="34" charset="0"/>
              <a:buChar char="•"/>
            </a:pPr>
            <a:r>
              <a:rPr lang="es-ES_tradnl" sz="2000" dirty="0" smtClean="0">
                <a:solidFill>
                  <a:srgbClr val="222222"/>
                </a:solidFill>
                <a:latin typeface="Calibri" panose="020F0502020204030204" pitchFamily="34" charset="0"/>
                <a:cs typeface="Calibri" panose="020F0502020204030204" pitchFamily="34" charset="0"/>
              </a:rPr>
              <a:t>Cuando </a:t>
            </a:r>
            <a:r>
              <a:rPr lang="es-ES_tradnl" sz="2000" dirty="0">
                <a:solidFill>
                  <a:srgbClr val="222222"/>
                </a:solidFill>
                <a:latin typeface="Calibri" panose="020F0502020204030204" pitchFamily="34" charset="0"/>
                <a:cs typeface="Calibri" panose="020F0502020204030204" pitchFamily="34" charset="0"/>
              </a:rPr>
              <a:t>hay varios parámetros, cada uno va separado del siguiente mediante una coma. </a:t>
            </a:r>
            <a:endParaRPr lang="es-ES_tradnl" sz="2000" dirty="0" smtClean="0">
              <a:solidFill>
                <a:srgbClr val="222222"/>
              </a:solidFill>
              <a:latin typeface="Calibri" panose="020F0502020204030204" pitchFamily="34" charset="0"/>
              <a:cs typeface="Calibri" panose="020F0502020204030204" pitchFamily="34" charset="0"/>
            </a:endParaRPr>
          </a:p>
          <a:p>
            <a:pPr marL="342900" indent="-342900" algn="just">
              <a:lnSpc>
                <a:spcPct val="90000"/>
              </a:lnSpc>
              <a:buFont typeface="Arial" panose="020B0604020202020204" pitchFamily="34" charset="0"/>
              <a:buChar char="•"/>
            </a:pPr>
            <a:r>
              <a:rPr lang="es-ES_tradnl" sz="2000" dirty="0" smtClean="0">
                <a:solidFill>
                  <a:srgbClr val="222222"/>
                </a:solidFill>
                <a:latin typeface="Calibri" panose="020F0502020204030204" pitchFamily="34" charset="0"/>
                <a:cs typeface="Calibri" panose="020F0502020204030204" pitchFamily="34" charset="0"/>
              </a:rPr>
              <a:t>Cada </a:t>
            </a:r>
            <a:r>
              <a:rPr lang="es-ES_tradnl" sz="2000" dirty="0">
                <a:solidFill>
                  <a:srgbClr val="222222"/>
                </a:solidFill>
                <a:latin typeface="Calibri" panose="020F0502020204030204" pitchFamily="34" charset="0"/>
                <a:cs typeface="Calibri" panose="020F0502020204030204" pitchFamily="34" charset="0"/>
              </a:rPr>
              <a:t>parámetro debe especificar un tipo seguido de un nombre de variable. Estos valores vienen desde la invocación al método.</a:t>
            </a:r>
            <a:endParaRPr lang="es-CL" sz="2000" dirty="0">
              <a:solidFill>
                <a:srgbClr val="222222"/>
              </a:solidFill>
              <a:latin typeface="Calibri" panose="020F0502020204030204" pitchFamily="34" charset="0"/>
              <a:cs typeface="Calibri" panose="020F0502020204030204" pitchFamily="34" charset="0"/>
            </a:endParaRPr>
          </a:p>
        </p:txBody>
      </p:sp>
      <p:pic>
        <p:nvPicPr>
          <p:cNvPr id="11" name="Imagen 10">
            <a:extLst>
              <a:ext uri="{FF2B5EF4-FFF2-40B4-BE49-F238E27FC236}">
                <a16:creationId xmlns:a16="http://schemas.microsoft.com/office/drawing/2014/main" id="{54B5EAD6-AEB0-1E45-821C-459D27119257}"/>
              </a:ext>
            </a:extLst>
          </p:cNvPr>
          <p:cNvPicPr>
            <a:picLocks noChangeAspect="1"/>
          </p:cNvPicPr>
          <p:nvPr/>
        </p:nvPicPr>
        <p:blipFill>
          <a:blip r:embed="rId3"/>
          <a:stretch>
            <a:fillRect/>
          </a:stretch>
        </p:blipFill>
        <p:spPr>
          <a:xfrm>
            <a:off x="607667" y="4218520"/>
            <a:ext cx="7988300" cy="2197100"/>
          </a:xfrm>
          <a:prstGeom prst="rect">
            <a:avLst/>
          </a:prstGeom>
        </p:spPr>
      </p:pic>
    </p:spTree>
    <p:extLst>
      <p:ext uri="{BB962C8B-B14F-4D97-AF65-F5344CB8AC3E}">
        <p14:creationId xmlns:p14="http://schemas.microsoft.com/office/powerpoint/2010/main" val="626103228"/>
      </p:ext>
    </p:extLst>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lgn="just">
          <a:defRPr sz="2400" dirty="0" smtClean="0">
            <a:solidFill>
              <a:srgbClr val="222222"/>
            </a:solidFill>
            <a:latin typeface="Calibri" panose="020F0502020204030204" pitchFamily="34" charset="0"/>
            <a:cs typeface="Calibri" panose="020F0502020204030204" pitchFamily="34" charset="0"/>
          </a:defRPr>
        </a:defPPr>
      </a:lstStyle>
    </a:spDef>
    <a:txDef>
      <a:spPr>
        <a:noFill/>
        <a:ln>
          <a:noFill/>
        </a:ln>
      </a:spPr>
      <a:bodyPr spcFirstLastPara="1" wrap="square" lIns="91425" tIns="45700" rIns="91425" bIns="45700" anchor="t" anchorCtr="0">
        <a:noAutofit/>
      </a:bodyPr>
      <a:lstStyle>
        <a:defPPr algn="l">
          <a:defRPr sz="2400"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16161</TotalTime>
  <Words>2124</Words>
  <Application>Microsoft Office PowerPoint</Application>
  <PresentationFormat>Presentación en pantalla (4:3)</PresentationFormat>
  <Paragraphs>325</Paragraphs>
  <Slides>42</Slides>
  <Notes>37</Notes>
  <HiddenSlides>0</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42</vt:i4>
      </vt:variant>
    </vt:vector>
  </HeadingPairs>
  <TitlesOfParts>
    <vt:vector size="57" baseType="lpstr">
      <vt:lpstr>Arial</vt:lpstr>
      <vt:lpstr>Bebas Neue</vt:lpstr>
      <vt:lpstr>Calibri</vt:lpstr>
      <vt:lpstr>Century Gothic</vt:lpstr>
      <vt:lpstr>Franklin Gothic</vt:lpstr>
      <vt:lpstr>Noto Sans Symbols</vt:lpstr>
      <vt:lpstr>Roboto</vt:lpstr>
      <vt:lpstr>Roboto Condensed</vt:lpstr>
      <vt:lpstr>Roboto Mono</vt:lpstr>
      <vt:lpstr>Tipo de letra del sistema</vt:lpstr>
      <vt:lpstr>Verdana</vt:lpstr>
      <vt:lpstr>Wingdings</vt:lpstr>
      <vt:lpstr>Wingdings 3</vt:lpstr>
      <vt:lpstr>Zapf Dingbats</vt:lpstr>
      <vt:lpstr>Tema de Office</vt:lpstr>
      <vt:lpstr>Experiencia de Aprendizaje 2: Lenguaje de Programación, sintaxis y semántica</vt:lpstr>
      <vt:lpstr>Presentación de PowerPoint</vt:lpstr>
      <vt:lpstr>Sentencias de decisión y repetición</vt:lpstr>
      <vt:lpstr>¿Qué Aprenderemos?</vt:lpstr>
      <vt:lpstr>Recordando variables</vt:lpstr>
      <vt:lpstr>Recordando variables</vt:lpstr>
      <vt:lpstr>Recordando variables</vt:lpstr>
      <vt:lpstr>Variables</vt:lpstr>
      <vt:lpstr>Variables</vt:lpstr>
      <vt:lpstr>Variables</vt:lpstr>
      <vt:lpstr>Modificadores de acceso</vt:lpstr>
      <vt:lpstr>Modificadores de acceso</vt:lpstr>
      <vt:lpstr>Modificadores de acceso</vt:lpstr>
      <vt:lpstr>Modificadores de acceso</vt:lpstr>
      <vt:lpstr>Sentencias</vt:lpstr>
      <vt:lpstr>Sentencias de decisión</vt:lpstr>
      <vt:lpstr>Sentencias de decisión</vt:lpstr>
      <vt:lpstr>Sentencias de decisión</vt:lpstr>
      <vt:lpstr>Sentencias de decisión</vt:lpstr>
      <vt:lpstr>Sentencias de decisión</vt:lpstr>
      <vt:lpstr>Sentencias de decisión</vt:lpstr>
      <vt:lpstr>Sentencias de iteración</vt:lpstr>
      <vt:lpstr>Sentencias de iteración</vt:lpstr>
      <vt:lpstr>Sentencias de iteración</vt:lpstr>
      <vt:lpstr>Sentencias de iteración</vt:lpstr>
      <vt:lpstr>Sentencias de iteración</vt:lpstr>
      <vt:lpstr>Sentencias de iteración</vt:lpstr>
      <vt:lpstr>Sentencias de iteración</vt:lpstr>
      <vt:lpstr>Sentencias de iteración</vt:lpstr>
      <vt:lpstr>Sentencias de iteración</vt:lpstr>
      <vt:lpstr>Clase String</vt:lpstr>
      <vt:lpstr>Clase String</vt:lpstr>
      <vt:lpstr>Métodos clase String </vt:lpstr>
      <vt:lpstr>Métodos clase String </vt:lpstr>
      <vt:lpstr>Ejemplos Métodos String </vt:lpstr>
      <vt:lpstr>Clase String</vt:lpstr>
      <vt:lpstr>Colaboración entre Objetos</vt:lpstr>
      <vt:lpstr>Colaboración entre Objetos</vt:lpstr>
      <vt:lpstr>Colaboración entre Objetos</vt:lpstr>
      <vt:lpstr>Composición entre Objetos</vt:lpstr>
      <vt:lpstr>¿Qué hemos aprendido?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Experiencia de Aprendizaje 2: Lenguaje de Programación, sintaxis y semántica</dc:title>
  <dc:creator>yaraví villegas</dc:creator>
  <cp:lastModifiedBy>HP</cp:lastModifiedBy>
  <cp:revision>139</cp:revision>
  <dcterms:created xsi:type="dcterms:W3CDTF">2019-12-04T18:42:28Z</dcterms:created>
  <dcterms:modified xsi:type="dcterms:W3CDTF">2020-07-11T23:55:14Z</dcterms:modified>
</cp:coreProperties>
</file>